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charts/style14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olors7.xml" ContentType="application/vnd.ms-office.chartcolorstyle+xml"/>
  <Override PartName="/ppt/charts/style21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olors2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5"/>
  </p:notesMasterIdLst>
  <p:sldIdLst>
    <p:sldId id="362" r:id="rId2"/>
    <p:sldId id="381" r:id="rId3"/>
    <p:sldId id="363" r:id="rId4"/>
    <p:sldId id="415" r:id="rId5"/>
    <p:sldId id="418" r:id="rId6"/>
    <p:sldId id="417" r:id="rId7"/>
    <p:sldId id="414" r:id="rId8"/>
    <p:sldId id="377" r:id="rId9"/>
    <p:sldId id="372" r:id="rId10"/>
    <p:sldId id="374" r:id="rId11"/>
    <p:sldId id="347" r:id="rId12"/>
    <p:sldId id="440" r:id="rId13"/>
    <p:sldId id="411" r:id="rId14"/>
    <p:sldId id="409" r:id="rId15"/>
    <p:sldId id="410" r:id="rId16"/>
    <p:sldId id="303" r:id="rId17"/>
    <p:sldId id="367" r:id="rId18"/>
    <p:sldId id="436" r:id="rId19"/>
    <p:sldId id="433" r:id="rId20"/>
    <p:sldId id="416" r:id="rId21"/>
    <p:sldId id="413" r:id="rId22"/>
    <p:sldId id="438" r:id="rId23"/>
    <p:sldId id="435" r:id="rId24"/>
    <p:sldId id="434" r:id="rId25"/>
    <p:sldId id="432" r:id="rId26"/>
    <p:sldId id="366" r:id="rId27"/>
    <p:sldId id="384" r:id="rId28"/>
    <p:sldId id="431" r:id="rId29"/>
    <p:sldId id="370" r:id="rId30"/>
    <p:sldId id="425" r:id="rId31"/>
    <p:sldId id="390" r:id="rId32"/>
    <p:sldId id="346" r:id="rId33"/>
    <p:sldId id="430" r:id="rId34"/>
    <p:sldId id="405" r:id="rId35"/>
    <p:sldId id="428" r:id="rId36"/>
    <p:sldId id="429" r:id="rId37"/>
    <p:sldId id="427" r:id="rId38"/>
    <p:sldId id="439" r:id="rId39"/>
    <p:sldId id="354" r:id="rId40"/>
    <p:sldId id="426" r:id="rId41"/>
    <p:sldId id="400" r:id="rId42"/>
    <p:sldId id="358" r:id="rId43"/>
    <p:sldId id="359" r:id="rId44"/>
    <p:sldId id="408" r:id="rId45"/>
    <p:sldId id="412" r:id="rId46"/>
    <p:sldId id="401" r:id="rId47"/>
    <p:sldId id="423" r:id="rId48"/>
    <p:sldId id="397" r:id="rId49"/>
    <p:sldId id="419" r:id="rId50"/>
    <p:sldId id="420" r:id="rId51"/>
    <p:sldId id="421" r:id="rId52"/>
    <p:sldId id="422" r:id="rId53"/>
    <p:sldId id="38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28024"/>
    <a:srgbClr val="FF9966"/>
    <a:srgbClr val="26077F"/>
    <a:srgbClr val="00CC99"/>
    <a:srgbClr val="CCFFFF"/>
    <a:srgbClr val="FF9999"/>
    <a:srgbClr val="FFFF99"/>
    <a:srgbClr val="007CA8"/>
    <a:srgbClr val="CCCC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75" d="100"/>
          <a:sy n="75" d="100"/>
        </p:scale>
        <p:origin x="-3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i%20i%20Vehbiut%20gjashtmujori\Raporti%20i%20pergjithshem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Raporti%20i%20pergjithshem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r.Valboni%202013\Raport%20(Janar-%20Mars)%20sh&#235;rbimeve%20sh&#235;ndet&#235;sore%20201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%20i%20p&#235;rgjithsh&#235;m%252c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Raporti%20i%20gjashtmujorit%20te%20pare%20sh.%20shendetesor%20Dr.%20Arben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Gjashtmujori%20i%20stomatologj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Gjashtmujori%20i%20stomatologji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IKSHPK%20gjashtmujori%20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i%20i%20Vehbiut%20gjashtmujori\Stomatologjia%20--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i%20i%20Vehbiut%20gjashtmujori\Stomatologjia%20--2016.xls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Book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-Viz.%20Laboratoriumi-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%20Teuta%20tremujori%20i%20pare%202014%20PREZENTIMI\Sherb.%20lab.%20tremujori%20I-r&#235;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i%20i%20Vehbiut%20gjashtmujori\Sh&#235;rbimet%20laboratorike%202016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%20i%20radiologjis&#235;.2016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Gjashtmujori%202016\Raport%20i%20radiologjis&#235;.2016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3%20mujori%20i%20II%20i%20diagnozave%20neper%20qendra%202015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3%20mujori%20i%20II%20i%20diagnozave%20neper%20qendra%202015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IKSHPK%20gjashtmujori%20%202016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Raporti%20vjetor%20i%20s.ngj.%202016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CCKS\Desktop\Vaks.%202015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RAPORTEVE%202016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Computers\Desktop\raport%20i%20trmujorit%20te%20pare%202014\TOTALI%20I%20RAPORTEVE%20te%20matjes%20se%20femijeve%20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Fshatrat%20Gjashtmujori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QKMF%202016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Totali%20i%20gjshtmujori%202016\Raport%20i%20pergjithshem%20gjashtmujori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CCKS\Desktop\QKMF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'Totali i të gjitha shërbimeve'!$I$23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C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'Totali i të gjitha shërbimeve'!$H$24:$H$28</c:f>
              <c:strCache>
                <c:ptCount val="5"/>
                <c:pt idx="0">
                  <c:v>Viz. mjek</c:v>
                </c:pt>
                <c:pt idx="1">
                  <c:v>Shërbimet tjera shëndetësore</c:v>
                </c:pt>
                <c:pt idx="2">
                  <c:v>Intervenimet stomatologjike</c:v>
                </c:pt>
                <c:pt idx="3">
                  <c:v>Analiza  laboratorike</c:v>
                </c:pt>
                <c:pt idx="4">
                  <c:v>Ekzaminime  radiologjike</c:v>
                </c:pt>
              </c:strCache>
            </c:strRef>
          </c:cat>
          <c:val>
            <c:numRef>
              <c:f>'Totali i të gjitha shërbimeve'!$I$24:$I$28</c:f>
              <c:numCache>
                <c:formatCode>General</c:formatCode>
                <c:ptCount val="5"/>
                <c:pt idx="0">
                  <c:v>453512</c:v>
                </c:pt>
                <c:pt idx="1">
                  <c:v>249337</c:v>
                </c:pt>
                <c:pt idx="2">
                  <c:v>27897</c:v>
                </c:pt>
                <c:pt idx="3">
                  <c:v>316503</c:v>
                </c:pt>
                <c:pt idx="4">
                  <c:v>13897</c:v>
                </c:pt>
              </c:numCache>
            </c:numRef>
          </c:val>
        </c:ser>
        <c:ser>
          <c:idx val="1"/>
          <c:order val="1"/>
          <c:tx>
            <c:strRef>
              <c:f>'Totali i të gjitha shërbimeve'!$J$23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7777777777778143E-3"/>
                  <c:y val="-1.4767932489451472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/>
                      <a:t>34534 </a:t>
                    </a:r>
                    <a:r>
                      <a:rPr lang="en-US" dirty="0" smtClean="0"/>
                      <a:t>                  (</a:t>
                    </a:r>
                    <a:r>
                      <a:rPr lang="en-US" dirty="0"/>
                      <a:t>15%)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749E-3"/>
                  <c:y val="-2.531645569620252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61237                      ( 31%)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2500000000000042E-2"/>
                  <c:y val="-3.164556962025342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53176</a:t>
                    </a:r>
                    <a:r>
                      <a:rPr lang="en-US" dirty="0" smtClean="0"/>
                      <a:t>            (52%)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6388888888888882E-2"/>
                  <c:y val="-2.109704641350234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98592                    </a:t>
                    </a:r>
                    <a:r>
                      <a:rPr lang="en-US" dirty="0"/>
                      <a:t>(21%)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2.6388888888888882E-2"/>
                  <c:y val="-5.814096813847638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/>
                      <a:t>4895 </a:t>
                    </a:r>
                    <a:r>
                      <a:rPr lang="en-US" dirty="0" smtClean="0"/>
                      <a:t>                     (</a:t>
                    </a:r>
                    <a:r>
                      <a:rPr lang="en-US" dirty="0"/>
                      <a:t>7%)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'Totali i të gjitha shërbimeve'!$H$24:$H$28</c:f>
              <c:strCache>
                <c:ptCount val="5"/>
                <c:pt idx="0">
                  <c:v>Viz. mjek</c:v>
                </c:pt>
                <c:pt idx="1">
                  <c:v>Shërbimet tjera shëndetësore</c:v>
                </c:pt>
                <c:pt idx="2">
                  <c:v>Intervenimet stomatologjike</c:v>
                </c:pt>
                <c:pt idx="3">
                  <c:v>Analiza  laboratorike</c:v>
                </c:pt>
                <c:pt idx="4">
                  <c:v>Ekzaminime  radiologjike</c:v>
                </c:pt>
              </c:strCache>
            </c:strRef>
          </c:cat>
          <c:val>
            <c:numRef>
              <c:f>'Totali i të gjitha shërbimeve'!$J$24:$J$28</c:f>
              <c:numCache>
                <c:formatCode>General</c:formatCode>
                <c:ptCount val="5"/>
                <c:pt idx="0">
                  <c:v>534534</c:v>
                </c:pt>
                <c:pt idx="1">
                  <c:v>361237</c:v>
                </c:pt>
                <c:pt idx="2">
                  <c:v>103469</c:v>
                </c:pt>
                <c:pt idx="3">
                  <c:v>398592</c:v>
                </c:pt>
                <c:pt idx="4">
                  <c:v>14895</c:v>
                </c:pt>
              </c:numCache>
            </c:numRef>
          </c:val>
        </c:ser>
        <c:dLbls>
          <c:showVal val="1"/>
        </c:dLbls>
        <c:shape val="cylinder"/>
        <c:axId val="57339904"/>
        <c:axId val="57341440"/>
        <c:axId val="0"/>
      </c:bar3DChart>
      <c:catAx>
        <c:axId val="573399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7341440"/>
        <c:crosses val="autoZero"/>
        <c:auto val="1"/>
        <c:lblAlgn val="ctr"/>
        <c:lblOffset val="100"/>
      </c:catAx>
      <c:valAx>
        <c:axId val="57341440"/>
        <c:scaling>
          <c:orientation val="minMax"/>
        </c:scaling>
        <c:delete val="1"/>
        <c:axPos val="l"/>
        <c:numFmt formatCode="General" sourceLinked="1"/>
        <c:tickLblPos val="none"/>
        <c:crossAx val="573399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3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9285714285714177E-3"/>
          <c:y val="0"/>
          <c:w val="0.96726190476190421"/>
          <c:h val="0.82271600340497975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2.5297619047619093E-2"/>
                  <c:y val="-3.09523809523809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88095238095238E-2"/>
                  <c:y val="-2.92149038802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392857142857123E-2"/>
                  <c:y val="-1.66666666666666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7857142857142856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4404761904762039E-3"/>
                  <c:y val="-3.10810810810810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Sheet1!$A$5:$A$9</c:f>
              <c:strCache>
                <c:ptCount val="5"/>
                <c:pt idx="0">
                  <c:v>QMF 5</c:v>
                </c:pt>
                <c:pt idx="1">
                  <c:v>QMF 4</c:v>
                </c:pt>
                <c:pt idx="2">
                  <c:v>QKMF</c:v>
                </c:pt>
                <c:pt idx="3">
                  <c:v>QMF 6</c:v>
                </c:pt>
                <c:pt idx="4">
                  <c:v>ShH. Shtepiak</c:v>
                </c:pt>
              </c:strCache>
            </c:strRef>
          </c:cat>
          <c:val>
            <c:numRef>
              <c:f>Sheet1!$B$5:$B$9</c:f>
              <c:numCache>
                <c:formatCode>0</c:formatCode>
                <c:ptCount val="5"/>
                <c:pt idx="0">
                  <c:v>62.421917808219177</c:v>
                </c:pt>
                <c:pt idx="1">
                  <c:v>60.42739726027397</c:v>
                </c:pt>
                <c:pt idx="2">
                  <c:v>43.967123287671235</c:v>
                </c:pt>
                <c:pt idx="3">
                  <c:v>38.915068493150613</c:v>
                </c:pt>
                <c:pt idx="4">
                  <c:v>20.448818897637789</c:v>
                </c:pt>
              </c:numCache>
            </c:numRef>
          </c:val>
        </c:ser>
        <c:dLbls>
          <c:showVal val="1"/>
        </c:dLbls>
        <c:shape val="cylinder"/>
        <c:axId val="61698432"/>
        <c:axId val="61699968"/>
        <c:axId val="0"/>
      </c:bar3DChart>
      <c:catAx>
        <c:axId val="61698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699968"/>
        <c:crosses val="autoZero"/>
        <c:auto val="1"/>
        <c:lblAlgn val="ctr"/>
        <c:lblOffset val="100"/>
      </c:catAx>
      <c:valAx>
        <c:axId val="61699968"/>
        <c:scaling>
          <c:orientation val="minMax"/>
        </c:scaling>
        <c:delete val="1"/>
        <c:axPos val="l"/>
        <c:numFmt formatCode="0" sourceLinked="1"/>
        <c:tickLblPos val="none"/>
        <c:crossAx val="6169843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6836158192090422E-2"/>
                  <c:y val="-7.0776255707762553E-2"/>
                </c:manualLayout>
              </c:layout>
              <c:showVal val="1"/>
            </c:dLbl>
            <c:dLbl>
              <c:idx val="1"/>
              <c:layout>
                <c:manualLayout>
                  <c:x val="2.1186440677966111E-2"/>
                  <c:y val="-4.5662100456621023E-2"/>
                </c:manualLayout>
              </c:layout>
              <c:showVal val="1"/>
            </c:dLbl>
            <c:dLbl>
              <c:idx val="2"/>
              <c:layout>
                <c:manualLayout>
                  <c:x val="2.683615819209029E-2"/>
                  <c:y val="-4.3378995433789952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Sheet1!$A$7:$A$9</c:f>
              <c:strCache>
                <c:ptCount val="3"/>
                <c:pt idx="0">
                  <c:v>Pacient për  Mjek Familjar</c:v>
                </c:pt>
                <c:pt idx="1">
                  <c:v>Pacient për  Specialist</c:v>
                </c:pt>
                <c:pt idx="2">
                  <c:v>Pacient për  Stomatolog</c:v>
                </c:pt>
              </c:strCache>
            </c:strRef>
          </c:cat>
          <c:val>
            <c:numRef>
              <c:f>Sheet1!$B$7:$B$9</c:f>
              <c:numCache>
                <c:formatCode>General</c:formatCode>
                <c:ptCount val="3"/>
                <c:pt idx="0">
                  <c:v>19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dLbls>
          <c:showVal val="1"/>
        </c:dLbls>
        <c:shape val="cylinder"/>
        <c:axId val="61774848"/>
        <c:axId val="61784832"/>
        <c:axId val="0"/>
      </c:bar3DChart>
      <c:catAx>
        <c:axId val="61774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784832"/>
        <c:crosses val="autoZero"/>
        <c:auto val="1"/>
        <c:lblAlgn val="ctr"/>
        <c:lblOffset val="100"/>
      </c:catAx>
      <c:valAx>
        <c:axId val="61784832"/>
        <c:scaling>
          <c:orientation val="minMax"/>
        </c:scaling>
        <c:delete val="1"/>
        <c:axPos val="l"/>
        <c:numFmt formatCode="General" sourceLinked="1"/>
        <c:tickLblPos val="none"/>
        <c:crossAx val="6177484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7699115044247787E-2"/>
                  <c:y val="-9.2307692307692368E-2"/>
                </c:manualLayout>
              </c:layout>
              <c:showVal val="1"/>
            </c:dLbl>
            <c:dLbl>
              <c:idx val="1"/>
              <c:layout>
                <c:manualLayout>
                  <c:x val="5.0147492625368731E-2"/>
                  <c:y val="-7.692307692307691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Sheet1!$A$11:$A$12</c:f>
              <c:strCache>
                <c:ptCount val="2"/>
                <c:pt idx="0">
                  <c:v>Pacient për shërbimin radiologjik</c:v>
                </c:pt>
                <c:pt idx="1">
                  <c:v>Pacient për shërbimin radiologjik</c:v>
                </c:pt>
              </c:strCache>
            </c:strRef>
          </c:cat>
          <c:val>
            <c:numRef>
              <c:f>Sheet1!$B$11:$B$12</c:f>
              <c:numCache>
                <c:formatCode>General</c:formatCode>
                <c:ptCount val="2"/>
                <c:pt idx="0">
                  <c:v>106</c:v>
                </c:pt>
                <c:pt idx="1">
                  <c:v>335</c:v>
                </c:pt>
              </c:numCache>
            </c:numRef>
          </c:val>
        </c:ser>
        <c:dLbls>
          <c:showVal val="1"/>
        </c:dLbls>
        <c:shape val="cylinder"/>
        <c:axId val="61821312"/>
        <c:axId val="61822848"/>
        <c:axId val="0"/>
      </c:bar3DChart>
      <c:catAx>
        <c:axId val="618213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822848"/>
        <c:crosses val="autoZero"/>
        <c:auto val="1"/>
        <c:lblAlgn val="ctr"/>
        <c:lblOffset val="100"/>
      </c:catAx>
      <c:valAx>
        <c:axId val="618228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182131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1553258967629269E-2"/>
          <c:y val="0.11473265361060662"/>
          <c:w val="0.9626418416448016"/>
          <c:h val="0.65196934517800664"/>
        </c:manualLayout>
      </c:layout>
      <c:bar3DChart>
        <c:barDir val="col"/>
        <c:grouping val="clustered"/>
        <c:ser>
          <c:idx val="0"/>
          <c:order val="0"/>
          <c:tx>
            <c:strRef>
              <c:f>Sheet3!$D$57</c:f>
              <c:strCache>
                <c:ptCount val="1"/>
                <c:pt idx="0">
                  <c:v>Vete ordinim</c:v>
                </c:pt>
              </c:strCache>
            </c:strRef>
          </c:tx>
          <c:dLbls>
            <c:dLbl>
              <c:idx val="0"/>
              <c:layout>
                <c:manualLayout>
                  <c:x val="-1.2500000000000001E-2"/>
                  <c:y val="-1.28205128205128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3%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5.5555555555555558E-3"/>
                  <c:y val="-4.273504273504273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6 %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9.7222222222222224E-3"/>
                  <c:y val="-2.136752136752058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6 %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11 %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 5%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7 %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-9.7222222222222224E-3"/>
                  <c:y val="7.8346673280125172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4 %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5 %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6 %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5 %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7 %</a:t>
                    </a:r>
                    <a:endParaRPr lang="en-US"/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4 %</a:t>
                    </a:r>
                    <a:endParaRPr lang="en-US"/>
                  </a:p>
                </c:rich>
              </c:tx>
              <c:showVal val="1"/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7 %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Sheet3!$C$58:$C$74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QKF-11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</c:strCache>
            </c:strRef>
          </c:cat>
          <c:val>
            <c:numRef>
              <c:f>Sheet3!$D$58:$D$74</c:f>
              <c:numCache>
                <c:formatCode>0</c:formatCode>
                <c:ptCount val="17"/>
                <c:pt idx="0">
                  <c:v>3</c:v>
                </c:pt>
                <c:pt idx="1">
                  <c:v>2</c:v>
                </c:pt>
                <c:pt idx="2" formatCode="0;[Red]0">
                  <c:v>3.9841261552921612</c:v>
                </c:pt>
                <c:pt idx="3" formatCode="0;[Red]0">
                  <c:v>6.4916923981767534</c:v>
                </c:pt>
                <c:pt idx="4" formatCode="0;[Red]0">
                  <c:v>5.5712720136606206</c:v>
                </c:pt>
                <c:pt idx="5" formatCode="0;[Red]0">
                  <c:v>10.796918827331822</c:v>
                </c:pt>
                <c:pt idx="6" formatCode="0;[Red]0">
                  <c:v>4.6021523780996345</c:v>
                </c:pt>
                <c:pt idx="7" formatCode="0;[Red]0">
                  <c:v>7.0814272644098821</c:v>
                </c:pt>
                <c:pt idx="8" formatCode="0;[Red]0">
                  <c:v>4.1289522628642255</c:v>
                </c:pt>
                <c:pt idx="9" formatCode="0;[Red]0">
                  <c:v>5.0675675675675267</c:v>
                </c:pt>
                <c:pt idx="10" formatCode="0;[Red]0">
                  <c:v>4.1283406967480261</c:v>
                </c:pt>
                <c:pt idx="11" formatCode="0;[Red]0">
                  <c:v>5.1728110599078345</c:v>
                </c:pt>
                <c:pt idx="12" formatCode="0;[Red]0">
                  <c:v>6.3178677196446333</c:v>
                </c:pt>
                <c:pt idx="13" formatCode="0;[Red]0">
                  <c:v>4.6585494970884067</c:v>
                </c:pt>
                <c:pt idx="14" formatCode="0;[Red]0">
                  <c:v>7.1594607159460724</c:v>
                </c:pt>
                <c:pt idx="15" formatCode="0;[Red]0">
                  <c:v>4.4790975447909824</c:v>
                </c:pt>
                <c:pt idx="16" formatCode="0;[Red]0">
                  <c:v>6.6347046087225445</c:v>
                </c:pt>
              </c:numCache>
            </c:numRef>
          </c:val>
        </c:ser>
        <c:ser>
          <c:idx val="1"/>
          <c:order val="1"/>
          <c:tx>
            <c:strRef>
              <c:f>Sheet3!$E$57</c:f>
              <c:strCache>
                <c:ptCount val="1"/>
                <c:pt idx="0">
                  <c:v>Referim i pershkruar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14%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12%</a:t>
                    </a: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5277777777777781E-2"/>
                  <c:y val="8.547008547008469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5 %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6 %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1.5277777777777781E-2"/>
                  <c:y val="8.5470085470086277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4 %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5.5555555555555558E-3"/>
                  <c:y val="-2.136752136752136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5 %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16 %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7 %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20 %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11 %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15 %</a:t>
                    </a:r>
                    <a:endParaRPr lang="en-US"/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6 %</a:t>
                    </a:r>
                    <a:endParaRPr lang="en-US"/>
                  </a:p>
                </c:rich>
              </c:tx>
              <c:showVal val="1"/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21 %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Sheet3!$C$58:$C$74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QKF-11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</c:strCache>
            </c:strRef>
          </c:cat>
          <c:val>
            <c:numRef>
              <c:f>Sheet3!$E$58:$E$74</c:f>
              <c:numCache>
                <c:formatCode>0;[Red]0</c:formatCode>
                <c:ptCount val="17"/>
                <c:pt idx="0">
                  <c:v>1.6164871512170369</c:v>
                </c:pt>
                <c:pt idx="1">
                  <c:v>14.09428838534479</c:v>
                </c:pt>
                <c:pt idx="2">
                  <c:v>12.458879431883453</c:v>
                </c:pt>
                <c:pt idx="3">
                  <c:v>9.1236582855462505</c:v>
                </c:pt>
                <c:pt idx="4">
                  <c:v>4.9850906032571434</c:v>
                </c:pt>
                <c:pt idx="5">
                  <c:v>5.5273162188714258</c:v>
                </c:pt>
                <c:pt idx="6">
                  <c:v>3.9838250711397336</c:v>
                </c:pt>
                <c:pt idx="7">
                  <c:v>8.8472095150960666</c:v>
                </c:pt>
                <c:pt idx="8">
                  <c:v>4.7489150650960745</c:v>
                </c:pt>
                <c:pt idx="9">
                  <c:v>15.878378378378368</c:v>
                </c:pt>
                <c:pt idx="10">
                  <c:v>7.4889548779604125</c:v>
                </c:pt>
                <c:pt idx="11">
                  <c:v>7.6497695852534928</c:v>
                </c:pt>
                <c:pt idx="12">
                  <c:v>20.145796947376269</c:v>
                </c:pt>
                <c:pt idx="13">
                  <c:v>11.148755955531998</c:v>
                </c:pt>
                <c:pt idx="14">
                  <c:v>14.535874786920813</c:v>
                </c:pt>
                <c:pt idx="15">
                  <c:v>5.5408095554080949</c:v>
                </c:pt>
                <c:pt idx="16">
                  <c:v>20.5459325703678</c:v>
                </c:pt>
              </c:numCache>
            </c:numRef>
          </c:val>
        </c:ser>
        <c:dLbls>
          <c:showVal val="1"/>
        </c:dLbls>
        <c:shape val="cylinder"/>
        <c:axId val="61857152"/>
        <c:axId val="61908096"/>
        <c:axId val="0"/>
      </c:bar3DChart>
      <c:catAx>
        <c:axId val="61857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908096"/>
        <c:crosses val="autoZero"/>
        <c:auto val="1"/>
        <c:lblAlgn val="ctr"/>
        <c:lblOffset val="100"/>
      </c:catAx>
      <c:valAx>
        <c:axId val="61908096"/>
        <c:scaling>
          <c:orientation val="minMax"/>
        </c:scaling>
        <c:delete val="1"/>
        <c:axPos val="l"/>
        <c:numFmt formatCode="0" sourceLinked="1"/>
        <c:tickLblPos val="none"/>
        <c:crossAx val="61857152"/>
        <c:crosses val="autoZero"/>
        <c:crossBetween val="between"/>
      </c:valAx>
    </c:plotArea>
    <c:legend>
      <c:legendPos val="t"/>
      <c:txPr>
        <a:bodyPr/>
        <a:lstStyle/>
        <a:p>
          <a:pPr>
            <a:defRPr lang="sq-AL"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1111111111111123E-2"/>
          <c:y val="0.19432888597258677"/>
          <c:w val="0.93888888888889221"/>
          <c:h val="0.4828896908719768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Sheet3!$C$39:$C$55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QKF-11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</c:strCache>
            </c:strRef>
          </c:cat>
          <c:val>
            <c:numRef>
              <c:f>Sheet3!$D$39:$D$55</c:f>
              <c:numCache>
                <c:formatCode>0</c:formatCode>
                <c:ptCount val="17"/>
                <c:pt idx="0">
                  <c:v>3.6214061572385718</c:v>
                </c:pt>
                <c:pt idx="1">
                  <c:v>1.451275430708276</c:v>
                </c:pt>
                <c:pt idx="2">
                  <c:v>0.86679546759961013</c:v>
                </c:pt>
                <c:pt idx="3">
                  <c:v>4.1538009116306425</c:v>
                </c:pt>
                <c:pt idx="4">
                  <c:v>1.0168973163085862</c:v>
                </c:pt>
                <c:pt idx="5">
                  <c:v>5.6825139179587607</c:v>
                </c:pt>
                <c:pt idx="6">
                  <c:v>2.0560987612058437</c:v>
                </c:pt>
                <c:pt idx="7">
                  <c:v>2.5800548947849955</c:v>
                </c:pt>
                <c:pt idx="8">
                  <c:v>1.8350898946063241</c:v>
                </c:pt>
                <c:pt idx="9">
                  <c:v>2.6095060577819438</c:v>
                </c:pt>
                <c:pt idx="10">
                  <c:v>3.4185558050264357</c:v>
                </c:pt>
                <c:pt idx="11">
                  <c:v>5.0921658986175045</c:v>
                </c:pt>
                <c:pt idx="12">
                  <c:v>2.8779709924823451</c:v>
                </c:pt>
                <c:pt idx="13">
                  <c:v>2.3186871360508032</c:v>
                </c:pt>
                <c:pt idx="14">
                  <c:v>0.74384007438401434</c:v>
                </c:pt>
                <c:pt idx="15">
                  <c:v>2.1234240212342401</c:v>
                </c:pt>
                <c:pt idx="16">
                  <c:v>0</c:v>
                </c:pt>
              </c:numCache>
            </c:numRef>
          </c:val>
        </c:ser>
        <c:dLbls>
          <c:showVal val="1"/>
        </c:dLbls>
        <c:shape val="cylinder"/>
        <c:axId val="61924864"/>
        <c:axId val="61926400"/>
        <c:axId val="0"/>
      </c:bar3DChart>
      <c:catAx>
        <c:axId val="619248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926400"/>
        <c:crosses val="autoZero"/>
        <c:auto val="1"/>
        <c:lblAlgn val="ctr"/>
        <c:lblOffset val="100"/>
      </c:catAx>
      <c:valAx>
        <c:axId val="61926400"/>
        <c:scaling>
          <c:orientation val="minMax"/>
        </c:scaling>
        <c:delete val="1"/>
        <c:axPos val="l"/>
        <c:numFmt formatCode="0" sourceLinked="1"/>
        <c:tickLblPos val="none"/>
        <c:crossAx val="61924864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159667541557352E-2"/>
          <c:y val="2.5462962962962982E-2"/>
          <c:w val="0.96788134295713035"/>
          <c:h val="0.7470541703120443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2.083333333333341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1395                                              </a:t>
                    </a:r>
                    <a:r>
                      <a:rPr lang="en-US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 </a:t>
                    </a: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5277777777777781E-2"/>
                  <c:y val="-9.2592592592593611E-3"/>
                </c:manualLayout>
              </c:layout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1256                          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pPr/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553                           (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1%)</a:t>
                    </a:r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487                          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-8.3333333333333367E-3"/>
                  <c:y val="-1.3888888888888999E-2"/>
                </c:manualLayout>
              </c:layout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283 </a:t>
                    </a: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                              ( </a:t>
                    </a: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pPr/>
              <c:showVal val="1"/>
            </c:dLbl>
            <c:dLbl>
              <c:idx val="5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258                         (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1%)</a:t>
                    </a:r>
                  </a:p>
                </c:rich>
              </c:tx>
              <c:spPr/>
              <c:showVal val="1"/>
            </c:dLbl>
            <c:dLbl>
              <c:idx val="6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218                                        ( 1%)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182                            (1%)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8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175                            (</a:t>
                    </a: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pPr/>
              <c:showVal val="1"/>
            </c:dLbl>
            <c:dLbl>
              <c:idx val="9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158                           (</a:t>
                    </a: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pPr/>
              <c:showVal val="1"/>
            </c:dLbl>
            <c:dLbl>
              <c:idx val="10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147                            (</a:t>
                    </a: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pPr/>
              <c:showVal val="1"/>
            </c:dLbl>
            <c:dLbl>
              <c:idx val="11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140                         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pPr/>
              <c:showVal val="1"/>
            </c:dLbl>
            <c:dLbl>
              <c:idx val="12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121                          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pPr/>
              <c:showVal val="1"/>
            </c:dLbl>
            <c:dLbl>
              <c:idx val="13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113                          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pPr/>
              <c:showVal val="1"/>
            </c:dLbl>
            <c:dLbl>
              <c:idx val="14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96                                         (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1%)</a:t>
                    </a:r>
                  </a:p>
                </c:rich>
              </c:tx>
              <c:spPr/>
              <c:showVal val="1"/>
            </c:dLbl>
            <c:dLbl>
              <c:idx val="15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92                              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pPr/>
              <c:showVal val="1"/>
            </c:dLbl>
            <c:dLbl>
              <c:idx val="16"/>
              <c:tx>
                <c:rich>
                  <a:bodyPr/>
                  <a:lstStyle/>
                  <a:p>
                    <a:pPr>
                      <a:defRPr lang="sq-AL"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84 </a:t>
                    </a: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                   (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1%)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Sheet3!$C$20:$C$36</c:f>
              <c:strCache>
                <c:ptCount val="17"/>
                <c:pt idx="0">
                  <c:v>QMF 5</c:v>
                </c:pt>
                <c:pt idx="1">
                  <c:v>QKMF</c:v>
                </c:pt>
                <c:pt idx="2">
                  <c:v>QMF 4</c:v>
                </c:pt>
                <c:pt idx="3">
                  <c:v>QMF 6</c:v>
                </c:pt>
                <c:pt idx="4">
                  <c:v>QMF Hajvali</c:v>
                </c:pt>
                <c:pt idx="5">
                  <c:v>QMF 2</c:v>
                </c:pt>
                <c:pt idx="6">
                  <c:v>QMF 1</c:v>
                </c:pt>
                <c:pt idx="7">
                  <c:v>QMF -10</c:v>
                </c:pt>
                <c:pt idx="8">
                  <c:v>QMF Besi </c:v>
                </c:pt>
                <c:pt idx="9">
                  <c:v>QMF Mat</c:v>
                </c:pt>
                <c:pt idx="10">
                  <c:v>QMF -9</c:v>
                </c:pt>
                <c:pt idx="11">
                  <c:v>QMF -7</c:v>
                </c:pt>
                <c:pt idx="12">
                  <c:v>QMF 3</c:v>
                </c:pt>
                <c:pt idx="13">
                  <c:v>Fshatërat</c:v>
                </c:pt>
                <c:pt idx="14">
                  <c:v>QMF Mati 1</c:v>
                </c:pt>
                <c:pt idx="15">
                  <c:v>QKF-11</c:v>
                </c:pt>
                <c:pt idx="16">
                  <c:v>QMF -8</c:v>
                </c:pt>
              </c:strCache>
            </c:strRef>
          </c:cat>
          <c:val>
            <c:numRef>
              <c:f>Sheet3!$D$20:$D$36</c:f>
              <c:numCache>
                <c:formatCode>0</c:formatCode>
                <c:ptCount val="17"/>
                <c:pt idx="0">
                  <c:v>1395</c:v>
                </c:pt>
                <c:pt idx="1">
                  <c:v>1256</c:v>
                </c:pt>
                <c:pt idx="2">
                  <c:v>553</c:v>
                </c:pt>
                <c:pt idx="3">
                  <c:v>487</c:v>
                </c:pt>
                <c:pt idx="4">
                  <c:v>283</c:v>
                </c:pt>
                <c:pt idx="5">
                  <c:v>258</c:v>
                </c:pt>
                <c:pt idx="6">
                  <c:v>218</c:v>
                </c:pt>
                <c:pt idx="7">
                  <c:v>182</c:v>
                </c:pt>
                <c:pt idx="8">
                  <c:v>175</c:v>
                </c:pt>
                <c:pt idx="9">
                  <c:v>158</c:v>
                </c:pt>
                <c:pt idx="10">
                  <c:v>147</c:v>
                </c:pt>
                <c:pt idx="11">
                  <c:v>140</c:v>
                </c:pt>
                <c:pt idx="12">
                  <c:v>121</c:v>
                </c:pt>
                <c:pt idx="13">
                  <c:v>113</c:v>
                </c:pt>
                <c:pt idx="14">
                  <c:v>96</c:v>
                </c:pt>
                <c:pt idx="15">
                  <c:v>92</c:v>
                </c:pt>
                <c:pt idx="16">
                  <c:v>84</c:v>
                </c:pt>
              </c:numCache>
            </c:numRef>
          </c:val>
        </c:ser>
        <c:dLbls>
          <c:showVal val="1"/>
        </c:dLbls>
        <c:shape val="cylinder"/>
        <c:axId val="62064512"/>
        <c:axId val="62066048"/>
        <c:axId val="0"/>
      </c:bar3DChart>
      <c:catAx>
        <c:axId val="620645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066048"/>
        <c:crosses val="autoZero"/>
        <c:auto val="1"/>
        <c:lblAlgn val="ctr"/>
        <c:lblOffset val="100"/>
      </c:catAx>
      <c:valAx>
        <c:axId val="62066048"/>
        <c:scaling>
          <c:orientation val="minMax"/>
        </c:scaling>
        <c:delete val="1"/>
        <c:axPos val="l"/>
        <c:numFmt formatCode="0" sourceLinked="1"/>
        <c:tickLblPos val="none"/>
        <c:crossAx val="62064512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4011299435028249E-2"/>
                  <c:y val="-4.1666666666666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949152542372881E-2"/>
                  <c:y val="-2.4621212121212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011299435028249E-2"/>
                  <c:y val="-3.03030303030303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11864406779662E-2"/>
                  <c:y val="-3.40909090909091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Sheet1!$C$29:$C$32</c:f>
              <c:strCache>
                <c:ptCount val="4"/>
                <c:pt idx="0">
                  <c:v> INFERMJER/E </c:v>
                </c:pt>
                <c:pt idx="1">
                  <c:v>TEK. RTG</c:v>
                </c:pt>
                <c:pt idx="2">
                  <c:v>TEK. STOMATOLOGJIK</c:v>
                </c:pt>
                <c:pt idx="3">
                  <c:v>LABORANT</c:v>
                </c:pt>
              </c:strCache>
            </c:strRef>
          </c:cat>
          <c:val>
            <c:numRef>
              <c:f>Sheet1!$D$29:$D$32</c:f>
              <c:numCache>
                <c:formatCode>General</c:formatCode>
                <c:ptCount val="4"/>
                <c:pt idx="0">
                  <c:v>15</c:v>
                </c:pt>
                <c:pt idx="1">
                  <c:v>17</c:v>
                </c:pt>
                <c:pt idx="2">
                  <c:v>9</c:v>
                </c:pt>
                <c:pt idx="3">
                  <c:v>27</c:v>
                </c:pt>
              </c:numCache>
            </c:numRef>
          </c:val>
        </c:ser>
        <c:dLbls>
          <c:showVal val="1"/>
        </c:dLbls>
        <c:shape val="cylinder"/>
        <c:axId val="62127488"/>
        <c:axId val="62268544"/>
        <c:axId val="0"/>
      </c:bar3DChart>
      <c:catAx>
        <c:axId val="621274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1800" b="1"/>
            </a:pPr>
            <a:endParaRPr lang="en-US"/>
          </a:p>
        </c:txPr>
        <c:crossAx val="62268544"/>
        <c:crosses val="autoZero"/>
        <c:auto val="1"/>
        <c:lblAlgn val="ctr"/>
        <c:lblOffset val="100"/>
      </c:catAx>
      <c:valAx>
        <c:axId val="62268544"/>
        <c:scaling>
          <c:orientation val="minMax"/>
        </c:scaling>
        <c:delete val="1"/>
        <c:axPos val="l"/>
        <c:numFmt formatCode="General" sourceLinked="1"/>
        <c:tickLblPos val="none"/>
        <c:crossAx val="6212748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62395520"/>
        <c:axId val="62397056"/>
      </c:barChart>
      <c:catAx>
        <c:axId val="62395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397056"/>
        <c:crosses val="autoZero"/>
        <c:auto val="1"/>
        <c:lblAlgn val="ctr"/>
        <c:lblOffset val="100"/>
      </c:catAx>
      <c:valAx>
        <c:axId val="623970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23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4030621172353844E-2"/>
          <c:y val="2.7397255348711871E-2"/>
          <c:w val="0.92294400699912815"/>
          <c:h val="0.72588452775958845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'Raport i përgjithsh.2016'!$AR$490:$AR$507</c:f>
              <c:strCache>
                <c:ptCount val="18"/>
                <c:pt idx="0">
                  <c:v>Stomatologji</c:v>
                </c:pt>
                <c:pt idx="1">
                  <c:v>QKMF</c:v>
                </c:pt>
                <c:pt idx="2">
                  <c:v>Fshatërat</c:v>
                </c:pt>
                <c:pt idx="3">
                  <c:v>QKF-11</c:v>
                </c:pt>
                <c:pt idx="4">
                  <c:v>QMF -10</c:v>
                </c:pt>
                <c:pt idx="5">
                  <c:v>QMF Mati 1</c:v>
                </c:pt>
                <c:pt idx="6">
                  <c:v>QMF 4</c:v>
                </c:pt>
                <c:pt idx="7">
                  <c:v>QMF -8</c:v>
                </c:pt>
                <c:pt idx="8">
                  <c:v>QMF -7</c:v>
                </c:pt>
                <c:pt idx="9">
                  <c:v>QMF 6</c:v>
                </c:pt>
                <c:pt idx="10">
                  <c:v>QMF Besi </c:v>
                </c:pt>
                <c:pt idx="11">
                  <c:v>QMF -9</c:v>
                </c:pt>
                <c:pt idx="12">
                  <c:v>QMF 5</c:v>
                </c:pt>
                <c:pt idx="13">
                  <c:v>QMF 2</c:v>
                </c:pt>
                <c:pt idx="14">
                  <c:v>QMF Mat</c:v>
                </c:pt>
                <c:pt idx="15">
                  <c:v>QMF Hajvali</c:v>
                </c:pt>
                <c:pt idx="16">
                  <c:v>QMF 3</c:v>
                </c:pt>
                <c:pt idx="17">
                  <c:v>QMF 1</c:v>
                </c:pt>
              </c:strCache>
            </c:strRef>
          </c:cat>
          <c:val>
            <c:numRef>
              <c:f>'Raport i përgjithsh.2016'!$AS$490:$AS$507</c:f>
              <c:numCache>
                <c:formatCode>0</c:formatCode>
                <c:ptCount val="18"/>
                <c:pt idx="0">
                  <c:v>5244</c:v>
                </c:pt>
                <c:pt idx="1">
                  <c:v>3771</c:v>
                </c:pt>
                <c:pt idx="2">
                  <c:v>297</c:v>
                </c:pt>
                <c:pt idx="3">
                  <c:v>185</c:v>
                </c:pt>
                <c:pt idx="4">
                  <c:v>181</c:v>
                </c:pt>
                <c:pt idx="5">
                  <c:v>160</c:v>
                </c:pt>
                <c:pt idx="6">
                  <c:v>133</c:v>
                </c:pt>
                <c:pt idx="7">
                  <c:v>124</c:v>
                </c:pt>
                <c:pt idx="8">
                  <c:v>111</c:v>
                </c:pt>
                <c:pt idx="9">
                  <c:v>74</c:v>
                </c:pt>
                <c:pt idx="10">
                  <c:v>73</c:v>
                </c:pt>
                <c:pt idx="11">
                  <c:v>65</c:v>
                </c:pt>
                <c:pt idx="12">
                  <c:v>59</c:v>
                </c:pt>
                <c:pt idx="13">
                  <c:v>47</c:v>
                </c:pt>
                <c:pt idx="14">
                  <c:v>44</c:v>
                </c:pt>
                <c:pt idx="15">
                  <c:v>21</c:v>
                </c:pt>
                <c:pt idx="16">
                  <c:v>11</c:v>
                </c:pt>
                <c:pt idx="17">
                  <c:v>0</c:v>
                </c:pt>
              </c:numCache>
            </c:numRef>
          </c:val>
        </c:ser>
        <c:dLbls>
          <c:showVal val="1"/>
        </c:dLbls>
        <c:overlap val="-25"/>
        <c:axId val="62445440"/>
        <c:axId val="62446976"/>
      </c:barChart>
      <c:catAx>
        <c:axId val="62445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446976"/>
        <c:crosses val="autoZero"/>
        <c:auto val="1"/>
        <c:lblAlgn val="ctr"/>
        <c:lblOffset val="100"/>
      </c:catAx>
      <c:valAx>
        <c:axId val="62446976"/>
        <c:scaling>
          <c:orientation val="minMax"/>
        </c:scaling>
        <c:delete val="1"/>
        <c:axPos val="l"/>
        <c:numFmt formatCode="0" sourceLinked="1"/>
        <c:tickLblPos val="none"/>
        <c:crossAx val="62445440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Sheet5!$A$3:$A$14</c:f>
              <c:strCache>
                <c:ptCount val="12"/>
                <c:pt idx="0">
                  <c:v>Inhalime</c:v>
                </c:pt>
                <c:pt idx="1">
                  <c:v>Infuzione</c:v>
                </c:pt>
                <c:pt idx="2">
                  <c:v>Nr. i pac.me th. amp.</c:v>
                </c:pt>
                <c:pt idx="3">
                  <c:v>ORS</c:v>
                </c:pt>
                <c:pt idx="4">
                  <c:v>P. Oral</c:v>
                </c:pt>
                <c:pt idx="5">
                  <c:v>EKG</c:v>
                </c:pt>
                <c:pt idx="6">
                  <c:v>EHO</c:v>
                </c:pt>
                <c:pt idx="7">
                  <c:v>Pastrimi dhe përpunimi i plagës</c:v>
                </c:pt>
                <c:pt idx="8">
                  <c:v>Intervenime ORL</c:v>
                </c:pt>
                <c:pt idx="9">
                  <c:v>Intervenime gjinekologjike </c:v>
                </c:pt>
                <c:pt idx="10">
                  <c:v>Gliko - Testi</c:v>
                </c:pt>
                <c:pt idx="11">
                  <c:v>PPD</c:v>
                </c:pt>
              </c:strCache>
            </c:strRef>
          </c:cat>
          <c:val>
            <c:numRef>
              <c:f>Sheet5!$B$3:$B$14</c:f>
              <c:numCache>
                <c:formatCode>General</c:formatCode>
                <c:ptCount val="12"/>
                <c:pt idx="0">
                  <c:v>16060</c:v>
                </c:pt>
                <c:pt idx="1">
                  <c:v>29663</c:v>
                </c:pt>
                <c:pt idx="2">
                  <c:v>67856</c:v>
                </c:pt>
                <c:pt idx="3">
                  <c:v>626</c:v>
                </c:pt>
                <c:pt idx="4">
                  <c:v>8113</c:v>
                </c:pt>
                <c:pt idx="5">
                  <c:v>4754</c:v>
                </c:pt>
                <c:pt idx="6">
                  <c:v>7189</c:v>
                </c:pt>
                <c:pt idx="7">
                  <c:v>33897</c:v>
                </c:pt>
                <c:pt idx="8">
                  <c:v>784</c:v>
                </c:pt>
                <c:pt idx="9">
                  <c:v>3507</c:v>
                </c:pt>
                <c:pt idx="10">
                  <c:v>2175</c:v>
                </c:pt>
                <c:pt idx="11">
                  <c:v>330</c:v>
                </c:pt>
              </c:numCache>
            </c:numRef>
          </c:val>
        </c:ser>
        <c:dLbls>
          <c:showVal val="1"/>
        </c:dLbls>
        <c:overlap val="-25"/>
        <c:axId val="62506496"/>
        <c:axId val="62508032"/>
      </c:barChart>
      <c:catAx>
        <c:axId val="62506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508032"/>
        <c:crosses val="autoZero"/>
        <c:auto val="1"/>
        <c:lblAlgn val="ctr"/>
        <c:lblOffset val="100"/>
      </c:catAx>
      <c:valAx>
        <c:axId val="62508032"/>
        <c:scaling>
          <c:orientation val="minMax"/>
        </c:scaling>
        <c:delete val="1"/>
        <c:axPos val="l"/>
        <c:numFmt formatCode="General" sourceLinked="1"/>
        <c:tickLblPos val="none"/>
        <c:crossAx val="625064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5.1906086394400183E-2"/>
          <c:w val="0.96944444444444766"/>
          <c:h val="0.66581768932504093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94444444444444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117 910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70233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8055555555555585E-2"/>
                  <c:y val="-1.08139028157086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 46739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46621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2500000000000023E-2"/>
                  <c:y val="6.48823951242502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42679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3.33333333333333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39237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-8.3333333333333523E-3"/>
                  <c:y val="-1.08137325207082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22463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-1.388888888888902E-3"/>
                  <c:y val="6.48823951242502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19151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13807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8.3333333333334026E-3"/>
                  <c:y val="-8.65098601656674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13602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0"/>
              <c:layout>
                <c:manualLayout>
                  <c:x val="5.5555555555555558E-3"/>
                  <c:y val="6.48823951242502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13535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1"/>
              <c:layout>
                <c:manualLayout>
                  <c:x val="1.3888888888889024E-3"/>
                  <c:y val="-1.94647185372749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13169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12932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3"/>
              <c:layout>
                <c:manualLayout>
                  <c:x val="8.3333333333333523E-3"/>
                  <c:y val="-1.94647185372751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10930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4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9445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7710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Sheet2!$B$1:$B$20</c:f>
              <c:strCache>
                <c:ptCount val="20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Stomatologji</c:v>
                </c:pt>
                <c:pt idx="4">
                  <c:v>Laboratoriumi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QMF -10</c:v>
                </c:pt>
                <c:pt idx="9">
                  <c:v>QMF 3</c:v>
                </c:pt>
                <c:pt idx="10">
                  <c:v>Radiologji</c:v>
                </c:pt>
                <c:pt idx="11">
                  <c:v>QMF Hajvali</c:v>
                </c:pt>
                <c:pt idx="12">
                  <c:v>Fshatërat</c:v>
                </c:pt>
                <c:pt idx="13">
                  <c:v>QMF -7</c:v>
                </c:pt>
                <c:pt idx="14">
                  <c:v>QMF Besi </c:v>
                </c:pt>
                <c:pt idx="15">
                  <c:v>QMF Mati 1</c:v>
                </c:pt>
                <c:pt idx="16">
                  <c:v>QKF-11</c:v>
                </c:pt>
                <c:pt idx="17">
                  <c:v>QMF -9</c:v>
                </c:pt>
                <c:pt idx="18">
                  <c:v>QMF -8</c:v>
                </c:pt>
                <c:pt idx="19">
                  <c:v>QMF Mat</c:v>
                </c:pt>
              </c:strCache>
            </c:strRef>
          </c:cat>
          <c:val>
            <c:numRef>
              <c:f>Sheet2!$C$1:$C$20</c:f>
              <c:numCache>
                <c:formatCode>0</c:formatCode>
                <c:ptCount val="20"/>
                <c:pt idx="0">
                  <c:v>117910</c:v>
                </c:pt>
                <c:pt idx="1">
                  <c:v>70233</c:v>
                </c:pt>
                <c:pt idx="2">
                  <c:v>46739</c:v>
                </c:pt>
                <c:pt idx="3">
                  <c:v>46621</c:v>
                </c:pt>
                <c:pt idx="4">
                  <c:v>42679</c:v>
                </c:pt>
                <c:pt idx="5">
                  <c:v>39237</c:v>
                </c:pt>
                <c:pt idx="6">
                  <c:v>22463</c:v>
                </c:pt>
                <c:pt idx="7">
                  <c:v>19151</c:v>
                </c:pt>
                <c:pt idx="8">
                  <c:v>13807</c:v>
                </c:pt>
                <c:pt idx="9">
                  <c:v>13602</c:v>
                </c:pt>
                <c:pt idx="10">
                  <c:v>13535</c:v>
                </c:pt>
                <c:pt idx="11">
                  <c:v>13169</c:v>
                </c:pt>
                <c:pt idx="12">
                  <c:v>12932</c:v>
                </c:pt>
                <c:pt idx="13">
                  <c:v>10930</c:v>
                </c:pt>
                <c:pt idx="14">
                  <c:v>9445</c:v>
                </c:pt>
                <c:pt idx="15">
                  <c:v>9042</c:v>
                </c:pt>
                <c:pt idx="16">
                  <c:v>8680</c:v>
                </c:pt>
                <c:pt idx="17">
                  <c:v>8584</c:v>
                </c:pt>
                <c:pt idx="18">
                  <c:v>8065</c:v>
                </c:pt>
                <c:pt idx="19">
                  <c:v>6453</c:v>
                </c:pt>
              </c:numCache>
            </c:numRef>
          </c:val>
        </c:ser>
        <c:dLbls>
          <c:showVal val="1"/>
        </c:dLbls>
        <c:shape val="cylinder"/>
        <c:axId val="58529664"/>
        <c:axId val="58531200"/>
        <c:axId val="0"/>
      </c:bar3DChart>
      <c:catAx>
        <c:axId val="58529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531200"/>
        <c:crosses val="autoZero"/>
        <c:auto val="1"/>
        <c:lblAlgn val="ctr"/>
        <c:lblOffset val="100"/>
      </c:catAx>
      <c:valAx>
        <c:axId val="58531200"/>
        <c:scaling>
          <c:orientation val="minMax"/>
        </c:scaling>
        <c:delete val="1"/>
        <c:axPos val="l"/>
        <c:numFmt formatCode="0" sourceLinked="1"/>
        <c:tickLblPos val="none"/>
        <c:crossAx val="58529664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Sheet1!$K$7:$K$20</c:f>
              <c:strCache>
                <c:ptCount val="14"/>
                <c:pt idx="0">
                  <c:v>QMF 5</c:v>
                </c:pt>
                <c:pt idx="1">
                  <c:v>Poliklinika stomatologjike</c:v>
                </c:pt>
                <c:pt idx="2">
                  <c:v>QMF 10</c:v>
                </c:pt>
                <c:pt idx="3">
                  <c:v>QMF 4</c:v>
                </c:pt>
                <c:pt idx="4">
                  <c:v>QMF Besi</c:v>
                </c:pt>
                <c:pt idx="5">
                  <c:v>QMF Mat 1</c:v>
                </c:pt>
                <c:pt idx="6">
                  <c:v>QMF 7</c:v>
                </c:pt>
                <c:pt idx="7">
                  <c:v>QMF 2</c:v>
                </c:pt>
                <c:pt idx="8">
                  <c:v>QMF Hajvali</c:v>
                </c:pt>
                <c:pt idx="9">
                  <c:v>QMF 6</c:v>
                </c:pt>
                <c:pt idx="10">
                  <c:v>QMF 1</c:v>
                </c:pt>
                <c:pt idx="11">
                  <c:v>QMF Mat </c:v>
                </c:pt>
                <c:pt idx="12">
                  <c:v>QMF 9</c:v>
                </c:pt>
                <c:pt idx="13">
                  <c:v>QMF 8</c:v>
                </c:pt>
              </c:strCache>
            </c:strRef>
          </c:cat>
          <c:val>
            <c:numRef>
              <c:f>Sheet1!$L$7:$L$20</c:f>
              <c:numCache>
                <c:formatCode>General</c:formatCode>
                <c:ptCount val="14"/>
                <c:pt idx="0">
                  <c:v>14998</c:v>
                </c:pt>
                <c:pt idx="1">
                  <c:v>12845</c:v>
                </c:pt>
                <c:pt idx="2">
                  <c:v>2752</c:v>
                </c:pt>
                <c:pt idx="3">
                  <c:v>2535</c:v>
                </c:pt>
                <c:pt idx="4">
                  <c:v>1914</c:v>
                </c:pt>
                <c:pt idx="5">
                  <c:v>1906</c:v>
                </c:pt>
                <c:pt idx="6">
                  <c:v>1867</c:v>
                </c:pt>
                <c:pt idx="7">
                  <c:v>1687</c:v>
                </c:pt>
                <c:pt idx="8">
                  <c:v>1593</c:v>
                </c:pt>
                <c:pt idx="9">
                  <c:v>1501</c:v>
                </c:pt>
                <c:pt idx="10">
                  <c:v>1206</c:v>
                </c:pt>
                <c:pt idx="11">
                  <c:v>1038</c:v>
                </c:pt>
                <c:pt idx="12">
                  <c:v>506</c:v>
                </c:pt>
                <c:pt idx="13">
                  <c:v>273</c:v>
                </c:pt>
              </c:numCache>
            </c:numRef>
          </c:val>
        </c:ser>
        <c:dLbls>
          <c:showVal val="1"/>
        </c:dLbls>
        <c:shape val="cylinder"/>
        <c:axId val="62557184"/>
        <c:axId val="62563072"/>
        <c:axId val="0"/>
      </c:bar3DChart>
      <c:catAx>
        <c:axId val="62557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563072"/>
        <c:crosses val="autoZero"/>
        <c:auto val="1"/>
        <c:lblAlgn val="ctr"/>
        <c:lblOffset val="100"/>
      </c:catAx>
      <c:valAx>
        <c:axId val="62563072"/>
        <c:scaling>
          <c:orientation val="minMax"/>
        </c:scaling>
        <c:delete val="1"/>
        <c:axPos val="l"/>
        <c:numFmt formatCode="General" sourceLinked="1"/>
        <c:tickLblPos val="none"/>
        <c:crossAx val="62557184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1111111111111123E-2"/>
          <c:y val="7.4073709536307972E-2"/>
          <c:w val="0.93888888888889055"/>
          <c:h val="0.51027012248468961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Sheet1!$N$7:$N$20</c:f>
              <c:strCache>
                <c:ptCount val="14"/>
                <c:pt idx="0">
                  <c:v>QMF Besi</c:v>
                </c:pt>
                <c:pt idx="1">
                  <c:v>QMF 2</c:v>
                </c:pt>
                <c:pt idx="2">
                  <c:v>QMF 5</c:v>
                </c:pt>
                <c:pt idx="3">
                  <c:v>QMF 4</c:v>
                </c:pt>
                <c:pt idx="4">
                  <c:v>QMF 10</c:v>
                </c:pt>
                <c:pt idx="5">
                  <c:v>QMF Mat 1</c:v>
                </c:pt>
                <c:pt idx="6">
                  <c:v>QMF 6</c:v>
                </c:pt>
                <c:pt idx="7">
                  <c:v>QMF Mat </c:v>
                </c:pt>
                <c:pt idx="8">
                  <c:v>QMF 1</c:v>
                </c:pt>
                <c:pt idx="9">
                  <c:v>Poliklinika stomatologjike</c:v>
                </c:pt>
                <c:pt idx="10">
                  <c:v>QMF 7</c:v>
                </c:pt>
                <c:pt idx="11">
                  <c:v>QMF Hajvali</c:v>
                </c:pt>
                <c:pt idx="12">
                  <c:v>QMF 9</c:v>
                </c:pt>
                <c:pt idx="13">
                  <c:v>QMF 8</c:v>
                </c:pt>
              </c:strCache>
            </c:strRef>
          </c:cat>
          <c:val>
            <c:numRef>
              <c:f>Sheet1!$O$7:$O$20</c:f>
              <c:numCache>
                <c:formatCode>0</c:formatCode>
                <c:ptCount val="14"/>
                <c:pt idx="0" formatCode="General">
                  <c:v>18</c:v>
                </c:pt>
                <c:pt idx="1">
                  <c:v>14</c:v>
                </c:pt>
                <c:pt idx="2" formatCode="0.0">
                  <c:v>13.5</c:v>
                </c:pt>
                <c:pt idx="3" formatCode="0.0">
                  <c:v>12.5</c:v>
                </c:pt>
                <c:pt idx="4">
                  <c:v>12</c:v>
                </c:pt>
                <c:pt idx="5">
                  <c:v>12</c:v>
                </c:pt>
                <c:pt idx="6" formatCode="General">
                  <c:v>10</c:v>
                </c:pt>
                <c:pt idx="7">
                  <c:v>9</c:v>
                </c:pt>
                <c:pt idx="8" formatCode="0.0">
                  <c:v>8.5</c:v>
                </c:pt>
                <c:pt idx="9">
                  <c:v>8</c:v>
                </c:pt>
                <c:pt idx="10">
                  <c:v>7.8792650918635401</c:v>
                </c:pt>
                <c:pt idx="11">
                  <c:v>8</c:v>
                </c:pt>
                <c:pt idx="12">
                  <c:v>5</c:v>
                </c:pt>
                <c:pt idx="13" formatCode="0.0">
                  <c:v>3.5</c:v>
                </c:pt>
              </c:numCache>
            </c:numRef>
          </c:val>
        </c:ser>
        <c:dLbls>
          <c:showVal val="1"/>
        </c:dLbls>
        <c:shape val="cylinder"/>
        <c:axId val="62359808"/>
        <c:axId val="62373888"/>
        <c:axId val="0"/>
      </c:bar3DChart>
      <c:catAx>
        <c:axId val="62359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373888"/>
        <c:crosses val="autoZero"/>
        <c:auto val="1"/>
        <c:lblAlgn val="ctr"/>
        <c:lblOffset val="100"/>
      </c:catAx>
      <c:valAx>
        <c:axId val="62373888"/>
        <c:scaling>
          <c:orientation val="minMax"/>
        </c:scaling>
        <c:delete val="1"/>
        <c:axPos val="l"/>
        <c:numFmt formatCode="General" sourceLinked="1"/>
        <c:tickLblPos val="none"/>
        <c:crossAx val="62359808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2105263157894971E-3"/>
          <c:y val="1.3513513513513521E-2"/>
          <c:w val="0.99078947368421133"/>
          <c:h val="0.48230013478045036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"/>
                  <c:y val="-1.8018018018018021E-2"/>
                </c:manualLayout>
              </c:layout>
              <c:showVal val="1"/>
            </c:dLbl>
            <c:dLbl>
              <c:idx val="1"/>
              <c:layout>
                <c:manualLayout>
                  <c:x val="2.0467836257309972E-2"/>
                  <c:y val="-1.5765765765765813E-2"/>
                </c:manualLayout>
              </c:layout>
              <c:showVal val="1"/>
            </c:dLbl>
            <c:dLbl>
              <c:idx val="2"/>
              <c:layout>
                <c:manualLayout>
                  <c:x val="4.3859649122806503E-3"/>
                  <c:y val="-3.8288288288288286E-2"/>
                </c:manualLayout>
              </c:layout>
              <c:showVal val="1"/>
            </c:dLbl>
            <c:dLbl>
              <c:idx val="3"/>
              <c:layout>
                <c:manualLayout>
                  <c:x val="2.1929824561403539E-2"/>
                  <c:y val="-2.477477477477481E-2"/>
                </c:manualLayout>
              </c:layout>
              <c:showVal val="1"/>
            </c:dLbl>
            <c:dLbl>
              <c:idx val="4"/>
              <c:layout>
                <c:manualLayout>
                  <c:x val="2.0467836257309972E-2"/>
                  <c:y val="-2.9279279279279355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'Formulari2-Stomatologu'!$B$39:$B$43</c:f>
              <c:strCache>
                <c:ptCount val="5"/>
                <c:pt idx="0">
                  <c:v>Dhemb te bllombuar (pa mjekim dhe me mjekim</c:v>
                </c:pt>
                <c:pt idx="1">
                  <c:v>Intervenimet kirurgjike (dhëmb të  nxjerrë dhe intervenime të tjera kirurgjike)</c:v>
                </c:pt>
                <c:pt idx="2">
                  <c:v>Punet protetike- proteza levizese-totale dhe parciale</c:v>
                </c:pt>
                <c:pt idx="3">
                  <c:v>Punet ne  ortodonci- aparatet levizese </c:v>
                </c:pt>
                <c:pt idx="4">
                  <c:v>Mjekimi i indeve te buta te zgavres se gojes</c:v>
                </c:pt>
              </c:strCache>
            </c:strRef>
          </c:cat>
          <c:val>
            <c:numRef>
              <c:f>'Formulari2-Stomatologu'!$C$39:$C$43</c:f>
              <c:numCache>
                <c:formatCode>General</c:formatCode>
                <c:ptCount val="5"/>
                <c:pt idx="0">
                  <c:v>15532</c:v>
                </c:pt>
                <c:pt idx="1">
                  <c:v>9678</c:v>
                </c:pt>
                <c:pt idx="2">
                  <c:v>796</c:v>
                </c:pt>
                <c:pt idx="3">
                  <c:v>254</c:v>
                </c:pt>
                <c:pt idx="4">
                  <c:v>1747</c:v>
                </c:pt>
              </c:numCache>
            </c:numRef>
          </c:val>
        </c:ser>
        <c:dLbls>
          <c:showVal val="1"/>
        </c:dLbls>
        <c:shape val="cylinder"/>
        <c:axId val="62575744"/>
        <c:axId val="62653568"/>
        <c:axId val="0"/>
      </c:bar3DChart>
      <c:catAx>
        <c:axId val="62575744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653568"/>
        <c:crosses val="autoZero"/>
        <c:auto val="1"/>
        <c:lblAlgn val="ctr"/>
        <c:lblOffset val="100"/>
      </c:catAx>
      <c:valAx>
        <c:axId val="62653568"/>
        <c:scaling>
          <c:orientation val="minMax"/>
        </c:scaling>
        <c:delete val="1"/>
        <c:axPos val="l"/>
        <c:numFmt formatCode="General" sourceLinked="1"/>
        <c:tickLblPos val="none"/>
        <c:crossAx val="62575744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'stomatologji '!$K$10:$K$33</c:f>
              <c:strCache>
                <c:ptCount val="24"/>
                <c:pt idx="0">
                  <c:v>Mbushje e perkoheshme (cavit, fosfat pb.) </c:v>
                </c:pt>
                <c:pt idx="1">
                  <c:v>Nxjerrja e dhëmbit</c:v>
                </c:pt>
                <c:pt idx="2">
                  <c:v>Trajtimi i gjakderdhjes postekstraktive</c:v>
                </c:pt>
                <c:pt idx="3">
                  <c:v>Aplikimi local i barit</c:v>
                </c:pt>
                <c:pt idx="4">
                  <c:v>Mbushje e përhershme me kompozit</c:v>
                </c:pt>
                <c:pt idx="5">
                  <c:v>Drenimi transkanalikular i rrënjës së dhëmbit</c:v>
                </c:pt>
                <c:pt idx="6">
                  <c:v>Shërimi biologjik i dhëmbit (kalcimol)</c:v>
                </c:pt>
                <c:pt idx="7">
                  <c:v>Mbushje e përhershme me amalgam</c:v>
                </c:pt>
                <c:pt idx="8">
                  <c:v>Mënjanimi i depozitimeve të forta (Heqja e gurëzve të dhëmbëve me ultratingull)</c:v>
                </c:pt>
                <c:pt idx="9">
                  <c:v>Extirpim mortal i pulpës </c:v>
                </c:pt>
                <c:pt idx="10">
                  <c:v>Mbushje definitive e kanalit (MDK)</c:v>
                </c:pt>
                <c:pt idx="11">
                  <c:v>Mënjanimi i depozitimeve të buta</c:v>
                </c:pt>
                <c:pt idx="12">
                  <c:v>Kiretazha e xhepave paradontal (një dhëmb)</c:v>
                </c:pt>
                <c:pt idx="13">
                  <c:v>Terapia e kanalit të infektuar (MPA)</c:v>
                </c:pt>
                <c:pt idx="14">
                  <c:v>Readaptimi terapeutik i aparatit mobil</c:v>
                </c:pt>
                <c:pt idx="15">
                  <c:v>Fluorizimi i dhëmbëve sipas seancave</c:v>
                </c:pt>
                <c:pt idx="16">
                  <c:v>Amputim mortal i pulpës </c:v>
                </c:pt>
                <c:pt idx="17">
                  <c:v>Trajtimi i alveolitit</c:v>
                </c:pt>
                <c:pt idx="18">
                  <c:v>Mbushje e perhershme me glassionomer</c:v>
                </c:pt>
                <c:pt idx="19">
                  <c:v>Marrja e mases anatomike</c:v>
                </c:pt>
                <c:pt idx="20">
                  <c:v>Aparati ortodontik aktiv</c:v>
                </c:pt>
                <c:pt idx="21">
                  <c:v>Extirpim vital i dhëmbit </c:v>
                </c:pt>
                <c:pt idx="22">
                  <c:v>Proteza totale prej rezinës</c:v>
                </c:pt>
                <c:pt idx="23">
                  <c:v>Riparimi i protezës (ngjitja)</c:v>
                </c:pt>
              </c:strCache>
            </c:strRef>
          </c:cat>
          <c:val>
            <c:numRef>
              <c:f>'stomatologji '!$L$10:$L$33</c:f>
              <c:numCache>
                <c:formatCode>General</c:formatCode>
                <c:ptCount val="24"/>
                <c:pt idx="0">
                  <c:v>10207</c:v>
                </c:pt>
                <c:pt idx="1">
                  <c:v>7169</c:v>
                </c:pt>
                <c:pt idx="2">
                  <c:v>6165</c:v>
                </c:pt>
                <c:pt idx="3">
                  <c:v>5406</c:v>
                </c:pt>
                <c:pt idx="4">
                  <c:v>4361</c:v>
                </c:pt>
                <c:pt idx="5">
                  <c:v>3950</c:v>
                </c:pt>
                <c:pt idx="6">
                  <c:v>3639</c:v>
                </c:pt>
                <c:pt idx="7">
                  <c:v>1832</c:v>
                </c:pt>
                <c:pt idx="8">
                  <c:v>1393</c:v>
                </c:pt>
                <c:pt idx="9">
                  <c:v>1366</c:v>
                </c:pt>
                <c:pt idx="10">
                  <c:v>1304</c:v>
                </c:pt>
                <c:pt idx="11">
                  <c:v>1075</c:v>
                </c:pt>
                <c:pt idx="12">
                  <c:v>925</c:v>
                </c:pt>
                <c:pt idx="13">
                  <c:v>819</c:v>
                </c:pt>
                <c:pt idx="14">
                  <c:v>596</c:v>
                </c:pt>
                <c:pt idx="15">
                  <c:v>437</c:v>
                </c:pt>
                <c:pt idx="16">
                  <c:v>327</c:v>
                </c:pt>
                <c:pt idx="17">
                  <c:v>321</c:v>
                </c:pt>
                <c:pt idx="18">
                  <c:v>222</c:v>
                </c:pt>
                <c:pt idx="19">
                  <c:v>216</c:v>
                </c:pt>
                <c:pt idx="20">
                  <c:v>185</c:v>
                </c:pt>
                <c:pt idx="21">
                  <c:v>182</c:v>
                </c:pt>
                <c:pt idx="22">
                  <c:v>155</c:v>
                </c:pt>
                <c:pt idx="23">
                  <c:v>124</c:v>
                </c:pt>
              </c:numCache>
            </c:numRef>
          </c:val>
        </c:ser>
        <c:dLbls>
          <c:showVal val="1"/>
        </c:dLbls>
        <c:overlap val="-25"/>
        <c:axId val="62705664"/>
        <c:axId val="62707200"/>
      </c:barChart>
      <c:catAx>
        <c:axId val="6270566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sq-AL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07200"/>
        <c:crosses val="autoZero"/>
        <c:auto val="1"/>
        <c:lblAlgn val="ctr"/>
        <c:lblOffset val="100"/>
      </c:catAx>
      <c:valAx>
        <c:axId val="62707200"/>
        <c:scaling>
          <c:orientation val="minMax"/>
        </c:scaling>
        <c:delete val="1"/>
        <c:axPos val="b"/>
        <c:numFmt formatCode="General" sourceLinked="1"/>
        <c:tickLblPos val="none"/>
        <c:crossAx val="62705664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'stomatologji '!$K$34:$K$54</c:f>
              <c:strCache>
                <c:ptCount val="21"/>
                <c:pt idx="0">
                  <c:v>Termokauterizimi </c:v>
                </c:pt>
                <c:pt idx="1">
                  <c:v>Planifikimi i terapise ortodontike</c:v>
                </c:pt>
                <c:pt idx="2">
                  <c:v>Nxjerrja e dhmëbit në mënyrë operative</c:v>
                </c:pt>
                <c:pt idx="3">
                  <c:v>Incizioni intra dhe extra oral</c:v>
                </c:pt>
                <c:pt idx="4">
                  <c:v>Sharitja selsektive në dhëmb (për dhëmb)</c:v>
                </c:pt>
                <c:pt idx="5">
                  <c:v>Rindërtim konservariv i dhëmbit </c:v>
                </c:pt>
                <c:pt idx="6">
                  <c:v>Riparimi i aparatit ortodontik</c:v>
                </c:pt>
                <c:pt idx="7">
                  <c:v>Apikotomia </c:v>
                </c:pt>
                <c:pt idx="8">
                  <c:v>Revision i mbushjes së kanalit të rrënjës</c:v>
                </c:pt>
                <c:pt idx="9">
                  <c:v>Proteza parciale  prej rezinës</c:v>
                </c:pt>
                <c:pt idx="10">
                  <c:v>Frenektomia </c:v>
                </c:pt>
                <c:pt idx="11">
                  <c:v>Vulosja e fisurave</c:v>
                </c:pt>
                <c:pt idx="12">
                  <c:v>Ndërhyrjet operative parodontale</c:v>
                </c:pt>
                <c:pt idx="13">
                  <c:v>Aplikimi i kurorës celuloide</c:v>
                </c:pt>
                <c:pt idx="14">
                  <c:v>Gryerja e dhembit per qellime terapeutike</c:v>
                </c:pt>
                <c:pt idx="15">
                  <c:v>Amputimi dhe hemiseksioni I rrënjës së dhëmbit</c:v>
                </c:pt>
                <c:pt idx="16">
                  <c:v>Nivelimi i zgjatimit alveolar</c:v>
                </c:pt>
                <c:pt idx="17">
                  <c:v>Plastika e sinusit</c:v>
                </c:pt>
                <c:pt idx="18">
                  <c:v>Zëvendësimi i dhëmbit të humbur në protezë(deri në tre dhëmbë)</c:v>
                </c:pt>
                <c:pt idx="19">
                  <c:v>Heqja e kurorës me anë të prerjes</c:v>
                </c:pt>
                <c:pt idx="20">
                  <c:v>Fiksimi me splint nga metali</c:v>
                </c:pt>
              </c:strCache>
            </c:strRef>
          </c:cat>
          <c:val>
            <c:numRef>
              <c:f>'stomatologji '!$L$34:$L$54</c:f>
              <c:numCache>
                <c:formatCode>General</c:formatCode>
                <c:ptCount val="21"/>
                <c:pt idx="0">
                  <c:v>101</c:v>
                </c:pt>
                <c:pt idx="1">
                  <c:v>133</c:v>
                </c:pt>
                <c:pt idx="2">
                  <c:v>84</c:v>
                </c:pt>
                <c:pt idx="3">
                  <c:v>83</c:v>
                </c:pt>
                <c:pt idx="4">
                  <c:v>62</c:v>
                </c:pt>
                <c:pt idx="5">
                  <c:v>54</c:v>
                </c:pt>
                <c:pt idx="6">
                  <c:v>47</c:v>
                </c:pt>
                <c:pt idx="7">
                  <c:v>40</c:v>
                </c:pt>
                <c:pt idx="8">
                  <c:v>39</c:v>
                </c:pt>
                <c:pt idx="9">
                  <c:v>36</c:v>
                </c:pt>
                <c:pt idx="10">
                  <c:v>31</c:v>
                </c:pt>
                <c:pt idx="11">
                  <c:v>27</c:v>
                </c:pt>
                <c:pt idx="12">
                  <c:v>18</c:v>
                </c:pt>
                <c:pt idx="13">
                  <c:v>15</c:v>
                </c:pt>
                <c:pt idx="14">
                  <c:v>15</c:v>
                </c:pt>
                <c:pt idx="15">
                  <c:v>6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Val val="1"/>
        </c:dLbls>
        <c:overlap val="-25"/>
        <c:axId val="62796928"/>
        <c:axId val="62798464"/>
      </c:barChart>
      <c:catAx>
        <c:axId val="627969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sq-AL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98464"/>
        <c:crosses val="autoZero"/>
        <c:auto val="1"/>
        <c:lblAlgn val="ctr"/>
        <c:lblOffset val="100"/>
      </c:catAx>
      <c:valAx>
        <c:axId val="62798464"/>
        <c:scaling>
          <c:orientation val="minMax"/>
        </c:scaling>
        <c:delete val="1"/>
        <c:axPos val="b"/>
        <c:numFmt formatCode="General" sourceLinked="1"/>
        <c:tickLblPos val="none"/>
        <c:crossAx val="62796928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[Book1]Sheet1!$A$16:$A$24</c:f>
              <c:strCache>
                <c:ptCount val="9"/>
                <c:pt idx="0">
                  <c:v>Dermatologu </c:v>
                </c:pt>
                <c:pt idx="1">
                  <c:v>Reumatologu</c:v>
                </c:pt>
                <c:pt idx="2">
                  <c:v>ORL</c:v>
                </c:pt>
                <c:pt idx="3">
                  <c:v>Oftalmologu</c:v>
                </c:pt>
                <c:pt idx="4">
                  <c:v>Gjinekologu </c:v>
                </c:pt>
                <c:pt idx="5">
                  <c:v>Internisti</c:v>
                </c:pt>
                <c:pt idx="6">
                  <c:v> Spec. M. Punës</c:v>
                </c:pt>
                <c:pt idx="7">
                  <c:v>Pneumoftiziologu</c:v>
                </c:pt>
                <c:pt idx="8">
                  <c:v>Pediatri</c:v>
                </c:pt>
              </c:strCache>
            </c:strRef>
          </c:cat>
          <c:val>
            <c:numRef>
              <c:f>[Book1]Sheet1!$B$16:$B$24</c:f>
              <c:numCache>
                <c:formatCode>General</c:formatCode>
                <c:ptCount val="9"/>
                <c:pt idx="0">
                  <c:v>11</c:v>
                </c:pt>
                <c:pt idx="1">
                  <c:v>16</c:v>
                </c:pt>
                <c:pt idx="2">
                  <c:v>16</c:v>
                </c:pt>
                <c:pt idx="3">
                  <c:v>18</c:v>
                </c:pt>
                <c:pt idx="4">
                  <c:v>18</c:v>
                </c:pt>
                <c:pt idx="5">
                  <c:v>23</c:v>
                </c:pt>
                <c:pt idx="6">
                  <c:v>27</c:v>
                </c:pt>
                <c:pt idx="7">
                  <c:v>32</c:v>
                </c:pt>
                <c:pt idx="8">
                  <c:v>34</c:v>
                </c:pt>
              </c:numCache>
            </c:numRef>
          </c:val>
        </c:ser>
        <c:dLbls>
          <c:showVal val="1"/>
        </c:dLbls>
        <c:axId val="62826368"/>
        <c:axId val="62827904"/>
      </c:barChart>
      <c:catAx>
        <c:axId val="628263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827904"/>
        <c:crosses val="autoZero"/>
        <c:auto val="1"/>
        <c:lblAlgn val="ctr"/>
        <c:lblOffset val="100"/>
      </c:catAx>
      <c:valAx>
        <c:axId val="62827904"/>
        <c:scaling>
          <c:orientation val="minMax"/>
        </c:scaling>
        <c:delete val="1"/>
        <c:axPos val="b"/>
        <c:numFmt formatCode="General" sourceLinked="1"/>
        <c:tickLblPos val="none"/>
        <c:crossAx val="62826368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Sheet3!$N$80:$N$84</c:f>
              <c:strCache>
                <c:ptCount val="5"/>
                <c:pt idx="0">
                  <c:v>QMF 6</c:v>
                </c:pt>
                <c:pt idx="1">
                  <c:v>QMF 1</c:v>
                </c:pt>
                <c:pt idx="2">
                  <c:v>QKMF</c:v>
                </c:pt>
                <c:pt idx="3">
                  <c:v>QMF 4</c:v>
                </c:pt>
                <c:pt idx="4">
                  <c:v>QMF 5</c:v>
                </c:pt>
              </c:strCache>
            </c:strRef>
          </c:cat>
          <c:val>
            <c:numRef>
              <c:f>Sheet3!$O$80:$O$84</c:f>
              <c:numCache>
                <c:formatCode>General</c:formatCode>
                <c:ptCount val="5"/>
                <c:pt idx="0">
                  <c:v>37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29</c:v>
                </c:pt>
              </c:numCache>
            </c:numRef>
          </c:val>
        </c:ser>
        <c:dLbls>
          <c:showVal val="1"/>
        </c:dLbls>
        <c:overlap val="-25"/>
        <c:axId val="62932096"/>
        <c:axId val="62933632"/>
      </c:barChart>
      <c:catAx>
        <c:axId val="62932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933632"/>
        <c:crosses val="autoZero"/>
        <c:auto val="1"/>
        <c:lblAlgn val="ctr"/>
        <c:lblOffset val="100"/>
      </c:catAx>
      <c:valAx>
        <c:axId val="62933632"/>
        <c:scaling>
          <c:orientation val="minMax"/>
        </c:scaling>
        <c:delete val="1"/>
        <c:axPos val="l"/>
        <c:numFmt formatCode="General" sourceLinked="1"/>
        <c:tickLblPos val="none"/>
        <c:crossAx val="62932096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7157917760280199E-2"/>
          <c:y val="3.333333333333334E-2"/>
          <c:w val="0.94225087489063852"/>
          <c:h val="0.789080171796704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99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4691358024691412E-2"/>
                  <c:y val="-9.828009828009874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0921                                       (</a:t>
                    </a:r>
                    <a:r>
                      <a:rPr lang="en-US" dirty="0"/>
                      <a:t>7%)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415                                       (</a:t>
                    </a:r>
                    <a:r>
                      <a:rPr lang="en-US" dirty="0"/>
                      <a:t>24%)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1.2500000000000001E-2"/>
                  <c:y val="-6.4935064935065121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831                                     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(18%)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675                                          (11%)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106                                       (</a:t>
                    </a:r>
                    <a:r>
                      <a:rPr lang="en-US" dirty="0"/>
                      <a:t>1</a:t>
                    </a:r>
                    <a:r>
                      <a:rPr lang="en-US" dirty="0" smtClean="0"/>
                      <a:t>8</a:t>
                    </a:r>
                    <a:r>
                      <a:rPr lang="en-US" dirty="0"/>
                      <a:t>%)</a:t>
                    </a: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641                                       (</a:t>
                    </a:r>
                    <a:r>
                      <a:rPr lang="en-US" dirty="0"/>
                      <a:t>11%)</a:t>
                    </a:r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929                                        (</a:t>
                    </a:r>
                    <a:r>
                      <a:rPr lang="en-US" dirty="0"/>
                      <a:t>31%)</a:t>
                    </a:r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726                                            (23%)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355                                         (27%)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102                                       (51%)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400" dirty="0" smtClean="0"/>
                      <a:t>1</a:t>
                    </a:r>
                    <a:r>
                      <a:rPr lang="en-US" dirty="0" smtClean="0"/>
                      <a:t>023                                        (26%)                          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0"/>
                  <c:y val="6.4935064935065121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58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(-36%)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64                                         (</a:t>
                    </a:r>
                    <a:r>
                      <a:rPr lang="en-US" dirty="0"/>
                      <a:t>21%)</a:t>
                    </a:r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62                                       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(15%)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49                                         (</a:t>
                    </a:r>
                    <a:r>
                      <a:rPr lang="en-US" dirty="0"/>
                      <a:t>28%)</a:t>
                    </a:r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22                                           (</a:t>
                    </a:r>
                    <a:r>
                      <a:rPr lang="en-US" dirty="0"/>
                      <a:t>1%)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Laboratoriumi!$AE$9:$AE$24</c:f>
              <c:strCache>
                <c:ptCount val="16"/>
                <c:pt idx="0">
                  <c:v>QKMF</c:v>
                </c:pt>
                <c:pt idx="1">
                  <c:v>QMF-5</c:v>
                </c:pt>
                <c:pt idx="2">
                  <c:v>QMF-6</c:v>
                </c:pt>
                <c:pt idx="3">
                  <c:v>QMF-1</c:v>
                </c:pt>
                <c:pt idx="4">
                  <c:v>QMF-3</c:v>
                </c:pt>
                <c:pt idx="5">
                  <c:v>QMF-4</c:v>
                </c:pt>
                <c:pt idx="6">
                  <c:v>QMF-2</c:v>
                </c:pt>
                <c:pt idx="7">
                  <c:v>QMF- Hajvali</c:v>
                </c:pt>
                <c:pt idx="8">
                  <c:v>QMF-Besi</c:v>
                </c:pt>
                <c:pt idx="9">
                  <c:v>QMF -Mati 1</c:v>
                </c:pt>
                <c:pt idx="10">
                  <c:v>QMF-7</c:v>
                </c:pt>
                <c:pt idx="11">
                  <c:v>DAT</c:v>
                </c:pt>
                <c:pt idx="12">
                  <c:v>QMF8</c:v>
                </c:pt>
                <c:pt idx="13">
                  <c:v>QMF- Mat</c:v>
                </c:pt>
                <c:pt idx="14">
                  <c:v>QMG</c:v>
                </c:pt>
                <c:pt idx="15">
                  <c:v>QMF9</c:v>
                </c:pt>
              </c:strCache>
            </c:strRef>
          </c:cat>
          <c:val>
            <c:numRef>
              <c:f>Laboratoriumi!$AF$9:$AF$24</c:f>
              <c:numCache>
                <c:formatCode>0</c:formatCode>
                <c:ptCount val="16"/>
                <c:pt idx="0">
                  <c:v>10921</c:v>
                </c:pt>
                <c:pt idx="1">
                  <c:v>7415</c:v>
                </c:pt>
                <c:pt idx="2">
                  <c:v>3831</c:v>
                </c:pt>
                <c:pt idx="3">
                  <c:v>3675</c:v>
                </c:pt>
                <c:pt idx="4">
                  <c:v>3106</c:v>
                </c:pt>
                <c:pt idx="5">
                  <c:v>2641</c:v>
                </c:pt>
                <c:pt idx="6">
                  <c:v>1929</c:v>
                </c:pt>
                <c:pt idx="7">
                  <c:v>1726</c:v>
                </c:pt>
                <c:pt idx="8">
                  <c:v>1355</c:v>
                </c:pt>
                <c:pt idx="9">
                  <c:v>1102</c:v>
                </c:pt>
                <c:pt idx="10">
                  <c:v>1023</c:v>
                </c:pt>
                <c:pt idx="11">
                  <c:v>958</c:v>
                </c:pt>
                <c:pt idx="12">
                  <c:v>764</c:v>
                </c:pt>
                <c:pt idx="13">
                  <c:v>762</c:v>
                </c:pt>
                <c:pt idx="14">
                  <c:v>749</c:v>
                </c:pt>
                <c:pt idx="15">
                  <c:v>722</c:v>
                </c:pt>
              </c:numCache>
            </c:numRef>
          </c:val>
        </c:ser>
        <c:dLbls>
          <c:showVal val="1"/>
        </c:dLbls>
        <c:shape val="cylinder"/>
        <c:axId val="63064704"/>
        <c:axId val="63070592"/>
        <c:axId val="0"/>
      </c:bar3DChart>
      <c:catAx>
        <c:axId val="63064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070592"/>
        <c:crosses val="autoZero"/>
        <c:auto val="1"/>
        <c:lblAlgn val="ctr"/>
        <c:lblOffset val="100"/>
      </c:catAx>
      <c:valAx>
        <c:axId val="63070592"/>
        <c:scaling>
          <c:orientation val="minMax"/>
        </c:scaling>
        <c:delete val="1"/>
        <c:axPos val="l"/>
        <c:numFmt formatCode="0" sourceLinked="1"/>
        <c:tickLblPos val="none"/>
        <c:crossAx val="63064704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Sheet1!$B$17:$B$32</c:f>
              <c:strCache>
                <c:ptCount val="16"/>
                <c:pt idx="0">
                  <c:v>QKMF</c:v>
                </c:pt>
                <c:pt idx="1">
                  <c:v>QMF 5</c:v>
                </c:pt>
                <c:pt idx="2">
                  <c:v>QMF 1</c:v>
                </c:pt>
                <c:pt idx="3">
                  <c:v>QMF 6</c:v>
                </c:pt>
                <c:pt idx="4">
                  <c:v>QMF 3</c:v>
                </c:pt>
                <c:pt idx="5">
                  <c:v>QMF 4</c:v>
                </c:pt>
                <c:pt idx="6">
                  <c:v>QMF 2</c:v>
                </c:pt>
                <c:pt idx="7">
                  <c:v>QMF Hajvali</c:v>
                </c:pt>
                <c:pt idx="8">
                  <c:v>QMF Besi</c:v>
                </c:pt>
                <c:pt idx="9">
                  <c:v>QMF Mat 1</c:v>
                </c:pt>
                <c:pt idx="10">
                  <c:v>QMF 8</c:v>
                </c:pt>
                <c:pt idx="11">
                  <c:v>QMF Mat</c:v>
                </c:pt>
                <c:pt idx="12">
                  <c:v>QMG</c:v>
                </c:pt>
                <c:pt idx="13">
                  <c:v>QMF 7</c:v>
                </c:pt>
                <c:pt idx="14">
                  <c:v>QMF 9</c:v>
                </c:pt>
                <c:pt idx="15">
                  <c:v>DSM</c:v>
                </c:pt>
              </c:strCache>
            </c:strRef>
          </c:cat>
          <c:val>
            <c:numRef>
              <c:f>Sheet1!$C$17:$C$32</c:f>
              <c:numCache>
                <c:formatCode>General</c:formatCode>
                <c:ptCount val="16"/>
                <c:pt idx="0">
                  <c:v>88</c:v>
                </c:pt>
                <c:pt idx="1">
                  <c:v>47</c:v>
                </c:pt>
                <c:pt idx="2">
                  <c:v>29</c:v>
                </c:pt>
                <c:pt idx="3">
                  <c:v>26</c:v>
                </c:pt>
                <c:pt idx="4">
                  <c:v>24</c:v>
                </c:pt>
                <c:pt idx="5">
                  <c:v>21</c:v>
                </c:pt>
                <c:pt idx="6">
                  <c:v>13</c:v>
                </c:pt>
                <c:pt idx="7">
                  <c:v>12</c:v>
                </c:pt>
                <c:pt idx="8">
                  <c:v>12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7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</c:numCache>
            </c:numRef>
          </c:val>
        </c:ser>
        <c:dLbls>
          <c:showVal val="1"/>
        </c:dLbls>
        <c:overlap val="-25"/>
        <c:axId val="62999936"/>
        <c:axId val="63001728"/>
      </c:barChart>
      <c:catAx>
        <c:axId val="6299993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001728"/>
        <c:crosses val="autoZero"/>
        <c:auto val="1"/>
        <c:lblAlgn val="l"/>
        <c:lblOffset val="100"/>
      </c:catAx>
      <c:valAx>
        <c:axId val="63001728"/>
        <c:scaling>
          <c:orientation val="minMax"/>
        </c:scaling>
        <c:delete val="1"/>
        <c:axPos val="b"/>
        <c:numFmt formatCode="General" sourceLinked="1"/>
        <c:tickLblPos val="none"/>
        <c:crossAx val="62999936"/>
        <c:crosses val="autoZero"/>
        <c:crossBetween val="between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333333333333334E-2"/>
                  <c:y val="-6.94444444444444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7CA8"/>
                        </a:solidFill>
                      </a:rPr>
                      <a:t>399094</a:t>
                    </a:r>
                    <a:endParaRPr lang="en-US" dirty="0">
                      <a:solidFill>
                        <a:srgbClr val="007CA8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166666666666904E-2"/>
                  <c:y val="-6.01851851851851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58434</a:t>
                    </a:r>
                    <a:r>
                      <a:rPr lang="en-US" dirty="0" smtClean="0"/>
                      <a:t>    15.5%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3200" b="1" i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'Lab. Ptologjik'!$M$539:$M$540</c:f>
              <c:strCache>
                <c:ptCount val="2"/>
                <c:pt idx="0">
                  <c:v>Analiz laboratorike</c:v>
                </c:pt>
                <c:pt idx="1">
                  <c:v>vlerat patologjike</c:v>
                </c:pt>
              </c:strCache>
            </c:strRef>
          </c:cat>
          <c:val>
            <c:numRef>
              <c:f>'Lab. Ptologjik'!$N$539:$N$540</c:f>
              <c:numCache>
                <c:formatCode>General</c:formatCode>
                <c:ptCount val="2"/>
                <c:pt idx="0">
                  <c:v>343598</c:v>
                </c:pt>
                <c:pt idx="1">
                  <c:v>74364</c:v>
                </c:pt>
              </c:numCache>
            </c:numRef>
          </c:val>
        </c:ser>
        <c:dLbls>
          <c:showVal val="1"/>
        </c:dLbls>
        <c:shape val="cylinder"/>
        <c:axId val="63025152"/>
        <c:axId val="63026688"/>
        <c:axId val="0"/>
      </c:bar3DChart>
      <c:catAx>
        <c:axId val="630251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2800" b="1" i="1"/>
            </a:pPr>
            <a:endParaRPr lang="en-US"/>
          </a:p>
        </c:txPr>
        <c:crossAx val="63026688"/>
        <c:crosses val="autoZero"/>
        <c:auto val="1"/>
        <c:lblAlgn val="ctr"/>
        <c:lblOffset val="100"/>
      </c:catAx>
      <c:valAx>
        <c:axId val="63026688"/>
        <c:scaling>
          <c:orientation val="minMax"/>
        </c:scaling>
        <c:delete val="1"/>
        <c:axPos val="l"/>
        <c:numFmt formatCode="General" sourceLinked="1"/>
        <c:tickLblPos val="none"/>
        <c:crossAx val="6302515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2392713731296741E-2"/>
          <c:y val="2.6190476190476188E-2"/>
          <c:w val="0.9322150436323664"/>
          <c:h val="0.75587945256843447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3</a:t>
                    </a:r>
                    <a:r>
                      <a:rPr lang="en-US"/>
                      <a:t>8%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2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2</a:t>
                    </a:r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/>
                      <a:t>2</a:t>
                    </a:r>
                    <a:r>
                      <a:rPr lang="en-US"/>
                      <a:t>0%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7%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6%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6%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4%</a:t>
                    </a: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1%</a:t>
                    </a:r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1%</a:t>
                    </a: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600" b="1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600" b="1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600" b="1"/>
                      <a:t>7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600" b="1"/>
                      <a:t>7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600" b="1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600" b="1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1600" b="1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Sheet1!$J$11:$J$30</c:f>
              <c:strCache>
                <c:ptCount val="20"/>
                <c:pt idx="0">
                  <c:v>Stomatologji</c:v>
                </c:pt>
                <c:pt idx="1">
                  <c:v>QMF 7</c:v>
                </c:pt>
                <c:pt idx="2">
                  <c:v>QMF 8</c:v>
                </c:pt>
                <c:pt idx="3">
                  <c:v>QMF Mat 1</c:v>
                </c:pt>
                <c:pt idx="4">
                  <c:v>QMF 6</c:v>
                </c:pt>
                <c:pt idx="5">
                  <c:v>Laboratori</c:v>
                </c:pt>
                <c:pt idx="6">
                  <c:v>AMF -Fshatera</c:v>
                </c:pt>
                <c:pt idx="7">
                  <c:v>QMF Besi</c:v>
                </c:pt>
                <c:pt idx="8">
                  <c:v>QKMF</c:v>
                </c:pt>
                <c:pt idx="9">
                  <c:v>QMF 9</c:v>
                </c:pt>
                <c:pt idx="10">
                  <c:v>QMF 1</c:v>
                </c:pt>
                <c:pt idx="11">
                  <c:v>QMF 4</c:v>
                </c:pt>
                <c:pt idx="12">
                  <c:v>QMF 5</c:v>
                </c:pt>
                <c:pt idx="13">
                  <c:v>Radiologji</c:v>
                </c:pt>
                <c:pt idx="14">
                  <c:v>QMF Hajvali</c:v>
                </c:pt>
                <c:pt idx="15">
                  <c:v>QMF Mat</c:v>
                </c:pt>
                <c:pt idx="16">
                  <c:v>QMF 10</c:v>
                </c:pt>
                <c:pt idx="17">
                  <c:v>QMF 2</c:v>
                </c:pt>
                <c:pt idx="18">
                  <c:v>QMF 3</c:v>
                </c:pt>
                <c:pt idx="19">
                  <c:v>QMF 11</c:v>
                </c:pt>
              </c:strCache>
            </c:strRef>
          </c:cat>
          <c:val>
            <c:numRef>
              <c:f>Sheet1!$K$11:$K$30</c:f>
              <c:numCache>
                <c:formatCode>General</c:formatCode>
                <c:ptCount val="20"/>
                <c:pt idx="0">
                  <c:v>38</c:v>
                </c:pt>
                <c:pt idx="1">
                  <c:v>22</c:v>
                </c:pt>
                <c:pt idx="2">
                  <c:v>20</c:v>
                </c:pt>
                <c:pt idx="3">
                  <c:v>20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11</c:v>
                </c:pt>
                <c:pt idx="12">
                  <c:v>8</c:v>
                </c:pt>
                <c:pt idx="13">
                  <c:v>8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3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</c:ser>
        <c:dLbls>
          <c:showVal val="1"/>
        </c:dLbls>
        <c:shape val="cylinder"/>
        <c:axId val="58588544"/>
        <c:axId val="58651776"/>
        <c:axId val="0"/>
      </c:bar3DChart>
      <c:catAx>
        <c:axId val="58588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651776"/>
        <c:crosses val="autoZero"/>
        <c:auto val="1"/>
        <c:lblAlgn val="ctr"/>
        <c:lblOffset val="100"/>
      </c:catAx>
      <c:valAx>
        <c:axId val="58651776"/>
        <c:scaling>
          <c:orientation val="minMax"/>
        </c:scaling>
        <c:delete val="1"/>
        <c:axPos val="l"/>
        <c:numFmt formatCode="General" sourceLinked="1"/>
        <c:tickLblPos val="none"/>
        <c:crossAx val="58588544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1396011396011442E-2"/>
                  <c:y val="2.347417840375601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23%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Laboratoriumi!$H$32:$H$47</c:f>
              <c:strCache>
                <c:ptCount val="16"/>
                <c:pt idx="0">
                  <c:v>Dat</c:v>
                </c:pt>
                <c:pt idx="1">
                  <c:v>QMG</c:v>
                </c:pt>
                <c:pt idx="2">
                  <c:v>QMF Mat</c:v>
                </c:pt>
                <c:pt idx="3">
                  <c:v>QMF 8</c:v>
                </c:pt>
                <c:pt idx="4">
                  <c:v>QMF Mati 1</c:v>
                </c:pt>
                <c:pt idx="5">
                  <c:v>QMF 4</c:v>
                </c:pt>
                <c:pt idx="6">
                  <c:v>QMF 7</c:v>
                </c:pt>
                <c:pt idx="7">
                  <c:v>QMF 2</c:v>
                </c:pt>
                <c:pt idx="8">
                  <c:v>QMF Hajvali</c:v>
                </c:pt>
                <c:pt idx="9">
                  <c:v>QMF 6</c:v>
                </c:pt>
                <c:pt idx="10">
                  <c:v>QMF 5</c:v>
                </c:pt>
                <c:pt idx="11">
                  <c:v>QKMF</c:v>
                </c:pt>
                <c:pt idx="12">
                  <c:v>QMF 3</c:v>
                </c:pt>
                <c:pt idx="13">
                  <c:v>QMF 1</c:v>
                </c:pt>
                <c:pt idx="14">
                  <c:v>QMF 9</c:v>
                </c:pt>
                <c:pt idx="15">
                  <c:v>Besi</c:v>
                </c:pt>
              </c:strCache>
            </c:strRef>
          </c:cat>
          <c:val>
            <c:numRef>
              <c:f>Laboratoriumi!$I$32:$I$47</c:f>
              <c:numCache>
                <c:formatCode>0</c:formatCode>
                <c:ptCount val="16"/>
                <c:pt idx="0">
                  <c:v>40.010584810796274</c:v>
                </c:pt>
                <c:pt idx="1">
                  <c:v>36.221294363256774</c:v>
                </c:pt>
                <c:pt idx="2">
                  <c:v>34.369571511291099</c:v>
                </c:pt>
                <c:pt idx="3">
                  <c:v>22.63279445727483</c:v>
                </c:pt>
                <c:pt idx="4">
                  <c:v>18.992059633770751</c:v>
                </c:pt>
                <c:pt idx="5">
                  <c:v>18.281918687589126</c:v>
                </c:pt>
                <c:pt idx="6">
                  <c:v>17.622950819672131</c:v>
                </c:pt>
                <c:pt idx="7">
                  <c:v>16.953626492291079</c:v>
                </c:pt>
                <c:pt idx="8">
                  <c:v>15.9768580329328</c:v>
                </c:pt>
                <c:pt idx="9">
                  <c:v>14.719925786472347</c:v>
                </c:pt>
                <c:pt idx="10">
                  <c:v>13.486818561374209</c:v>
                </c:pt>
                <c:pt idx="11">
                  <c:v>12.918843916984029</c:v>
                </c:pt>
                <c:pt idx="12">
                  <c:v>6.9631790010936934</c:v>
                </c:pt>
                <c:pt idx="13">
                  <c:v>9.6865364850976547</c:v>
                </c:pt>
                <c:pt idx="14">
                  <c:v>10.946745562130168</c:v>
                </c:pt>
                <c:pt idx="15">
                  <c:v>6.4684437606608913</c:v>
                </c:pt>
              </c:numCache>
            </c:numRef>
          </c:val>
        </c:ser>
        <c:dLbls>
          <c:showVal val="1"/>
        </c:dLbls>
        <c:overlap val="-25"/>
        <c:axId val="63161472"/>
        <c:axId val="63163008"/>
      </c:barChart>
      <c:catAx>
        <c:axId val="63161472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lang="sq-AL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163008"/>
        <c:crosses val="autoZero"/>
        <c:auto val="1"/>
        <c:lblAlgn val="ctr"/>
        <c:lblOffset val="100"/>
      </c:catAx>
      <c:valAx>
        <c:axId val="63163008"/>
        <c:scaling>
          <c:orientation val="minMax"/>
        </c:scaling>
        <c:delete val="1"/>
        <c:axPos val="l"/>
        <c:numFmt formatCode="0" sourceLinked="1"/>
        <c:tickLblPos val="none"/>
        <c:crossAx val="63161472"/>
        <c:crosses val="autoZero"/>
        <c:crossBetween val="between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1666666666666664E-2"/>
          <c:y val="6.4763274782959832E-2"/>
          <c:w val="0.9583333333333337"/>
          <c:h val="0.66434480412170782"/>
        </c:manualLayout>
      </c:layout>
      <c:barChart>
        <c:barDir val="col"/>
        <c:grouping val="clustered"/>
        <c:ser>
          <c:idx val="0"/>
          <c:order val="0"/>
          <c:tx>
            <c:strRef>
              <c:f>Totali!$Y$7</c:f>
              <c:strCache>
                <c:ptCount val="1"/>
                <c:pt idx="0">
                  <c:v>Vizita diagnostike radiologjike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3888888888888976E-3"/>
                  <c:y val="-3.4188034188034191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4</a:t>
                    </a:r>
                    <a:r>
                      <a:rPr lang="en-US" dirty="0" smtClean="0"/>
                      <a:t>194                       ( 27%)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222222222222251E-2"/>
                  <c:y val="-1.282051282051282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3</a:t>
                    </a:r>
                    <a:r>
                      <a:rPr lang="en-US" dirty="0" smtClean="0"/>
                      <a:t>968         (26%)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093613298337714E-7"/>
                  <c:y val="-1.282051282051282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</a:t>
                    </a:r>
                    <a:r>
                      <a:rPr lang="en-US" dirty="0" smtClean="0"/>
                      <a:t>753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(-12%)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5.5555555555555558E-3"/>
                  <c:y val="-2.7777777777778019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</a:t>
                    </a:r>
                    <a:r>
                      <a:rPr lang="en-US" dirty="0" smtClean="0"/>
                      <a:t>728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(-48%)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8.3333333333333367E-3"/>
                  <c:y val="-1.0683928931960429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Totali!$X$8:$X$12</c:f>
              <c:strCache>
                <c:ptCount val="5"/>
                <c:pt idx="0">
                  <c:v>Poliklinika  Stomatologji</c:v>
                </c:pt>
                <c:pt idx="1">
                  <c:v>QMF-5  Radiologji</c:v>
                </c:pt>
                <c:pt idx="2">
                  <c:v>QKMF- Radiologji</c:v>
                </c:pt>
                <c:pt idx="3">
                  <c:v>RTG.DAT.</c:v>
                </c:pt>
                <c:pt idx="4">
                  <c:v>QMF-4 Radiologji</c:v>
                </c:pt>
              </c:strCache>
            </c:strRef>
          </c:cat>
          <c:val>
            <c:numRef>
              <c:f>Totali!$Y$8:$Y$12</c:f>
              <c:numCache>
                <c:formatCode>0</c:formatCode>
                <c:ptCount val="5"/>
                <c:pt idx="0">
                  <c:v>4194</c:v>
                </c:pt>
                <c:pt idx="1">
                  <c:v>3968</c:v>
                </c:pt>
                <c:pt idx="2">
                  <c:v>2753</c:v>
                </c:pt>
                <c:pt idx="3">
                  <c:v>1728</c:v>
                </c:pt>
                <c:pt idx="4">
                  <c:v>892</c:v>
                </c:pt>
              </c:numCache>
            </c:numRef>
          </c:val>
        </c:ser>
        <c:ser>
          <c:idx val="1"/>
          <c:order val="1"/>
          <c:tx>
            <c:strRef>
              <c:f>Totali!$Z$7</c:f>
              <c:strCache>
                <c:ptCount val="1"/>
                <c:pt idx="0">
                  <c:v>Mesatarja ditore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8055555555555561E-2"/>
                  <c:y val="-3.2051282051282055E-2"/>
                </c:manualLayout>
              </c:layout>
              <c:showVal val="1"/>
            </c:dLbl>
            <c:dLbl>
              <c:idx val="1"/>
              <c:layout>
                <c:manualLayout>
                  <c:x val="3.0555555555555582E-2"/>
                  <c:y val="-3.2051282051282055E-2"/>
                </c:manualLayout>
              </c:layout>
              <c:showVal val="1"/>
            </c:dLbl>
            <c:dLbl>
              <c:idx val="2"/>
              <c:layout>
                <c:manualLayout>
                  <c:x val="1.8055555555555561E-2"/>
                  <c:y val="-3.2051282051282055E-2"/>
                </c:manualLayout>
              </c:layout>
              <c:showVal val="1"/>
            </c:dLbl>
            <c:dLbl>
              <c:idx val="3"/>
              <c:layout>
                <c:manualLayout>
                  <c:x val="1.5277777777777781E-2"/>
                  <c:y val="-2.1367521367521368E-2"/>
                </c:manualLayout>
              </c:layout>
              <c:showVal val="1"/>
            </c:dLbl>
            <c:dLbl>
              <c:idx val="4"/>
              <c:layout>
                <c:manualLayout>
                  <c:x val="1.5277777777777781E-2"/>
                  <c:y val="-1.7094017094017103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Totali!$X$8:$X$12</c:f>
              <c:strCache>
                <c:ptCount val="5"/>
                <c:pt idx="0">
                  <c:v>Poliklinika  Stomatologji</c:v>
                </c:pt>
                <c:pt idx="1">
                  <c:v>QMF-5  Radiologji</c:v>
                </c:pt>
                <c:pt idx="2">
                  <c:v>QKMF- Radiologji</c:v>
                </c:pt>
                <c:pt idx="3">
                  <c:v>RTG.DAT.</c:v>
                </c:pt>
                <c:pt idx="4">
                  <c:v>QMF-4 Radiologji</c:v>
                </c:pt>
              </c:strCache>
            </c:strRef>
          </c:cat>
          <c:val>
            <c:numRef>
              <c:f>Totali!$Z$8:$Z$12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axId val="63272448"/>
        <c:axId val="63273984"/>
      </c:barChart>
      <c:catAx>
        <c:axId val="63272448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lang="sq-AL"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273984"/>
        <c:crosses val="autoZero"/>
        <c:auto val="1"/>
        <c:lblAlgn val="ctr"/>
        <c:lblOffset val="100"/>
      </c:catAx>
      <c:valAx>
        <c:axId val="63273984"/>
        <c:scaling>
          <c:orientation val="minMax"/>
        </c:scaling>
        <c:delete val="1"/>
        <c:axPos val="l"/>
        <c:numFmt formatCode="0" sourceLinked="1"/>
        <c:tickLblPos val="none"/>
        <c:crossAx val="63272448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6666666666666701E-2"/>
                  <c:y val="-5.0438596491228123E-2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4.60526315789475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5000000000000001E-2"/>
                  <c:y val="-3.94736842105263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8.3333333333333367E-3"/>
                  <c:y val="-1.3157894736842111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Totali!$AA$8:$AA$12</c:f>
              <c:strCache>
                <c:ptCount val="5"/>
                <c:pt idx="0">
                  <c:v>Poliklinika  Stomatologji</c:v>
                </c:pt>
                <c:pt idx="1">
                  <c:v>QMF-5  Radiologji</c:v>
                </c:pt>
                <c:pt idx="2">
                  <c:v>QKMF- Radiologji</c:v>
                </c:pt>
                <c:pt idx="3">
                  <c:v>RTG.DAT.</c:v>
                </c:pt>
                <c:pt idx="4">
                  <c:v>QMF-4 Radiologji</c:v>
                </c:pt>
              </c:strCache>
            </c:strRef>
          </c:cat>
          <c:val>
            <c:numRef>
              <c:f>Totali!$AB$8:$AB$12</c:f>
              <c:numCache>
                <c:formatCode>General</c:formatCode>
                <c:ptCount val="5"/>
                <c:pt idx="0">
                  <c:v>33</c:v>
                </c:pt>
                <c:pt idx="1">
                  <c:v>33</c:v>
                </c:pt>
                <c:pt idx="2">
                  <c:v>26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</c:ser>
        <c:dLbls>
          <c:showVal val="1"/>
        </c:dLbls>
        <c:shape val="cylinder"/>
        <c:axId val="62731392"/>
        <c:axId val="62732928"/>
        <c:axId val="0"/>
      </c:bar3DChart>
      <c:catAx>
        <c:axId val="627313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32928"/>
        <c:crosses val="autoZero"/>
        <c:auto val="1"/>
        <c:lblAlgn val="ctr"/>
        <c:lblOffset val="100"/>
      </c:catAx>
      <c:valAx>
        <c:axId val="62732928"/>
        <c:scaling>
          <c:orientation val="minMax"/>
        </c:scaling>
        <c:delete val="1"/>
        <c:axPos val="l"/>
        <c:numFmt formatCode="General" sourceLinked="1"/>
        <c:tickLblPos val="none"/>
        <c:crossAx val="62731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Sheet1!$A$3:$A$20</c:f>
              <c:strCache>
                <c:ptCount val="18"/>
                <c:pt idx="0">
                  <c:v>Sëmundjet e sist, te org, te fryëmarrjes</c:v>
                </c:pt>
                <c:pt idx="1">
                  <c:v>Sëmundjet e sistemit te qarkullimit te gjakut</c:v>
                </c:pt>
                <c:pt idx="2">
                  <c:v>Sëmundjet e sist, urino-gjenital</c:v>
                </c:pt>
                <c:pt idx="3">
                  <c:v>Sëm, e sist, osteomuskular dhe ind, lidhor</c:v>
                </c:pt>
                <c:pt idx="4">
                  <c:v>Simptomet shenjat dhe gjendjet patologjike,klinike dhe laboratorike</c:v>
                </c:pt>
                <c:pt idx="5">
                  <c:v>Semundjet ngjitese dhe parazitare</c:v>
                </c:pt>
                <c:pt idx="6">
                  <c:v>Sëmundjet e lëkures dhe ind, nënlëkuror</c:v>
                </c:pt>
                <c:pt idx="7">
                  <c:v>Sëmundjet e sistemit digjestiv</c:v>
                </c:pt>
                <c:pt idx="8">
                  <c:v>Helmimet dhe pasojat e vepr, të faktorve të jashtem</c:v>
                </c:pt>
                <c:pt idx="9">
                  <c:v>Sëmundjet gjendrrave me tajm te brendshem ushqyshmerise dhe metab.</c:v>
                </c:pt>
                <c:pt idx="10">
                  <c:v>Sëmundjet e syrit dhe adnekseve te syrit</c:v>
                </c:pt>
                <c:pt idx="11">
                  <c:v>Sëmundjet e gjakut, org. hemopoetike dhe çrregullimet e imunitetit</c:v>
                </c:pt>
                <c:pt idx="12">
                  <c:v>Sëmundjet e veshit dhe te procesusit mastoid</c:v>
                </c:pt>
                <c:pt idx="13">
                  <c:v>Çrregullimet psiqike dhe çrregullimet e sjelljes-</c:v>
                </c:pt>
                <c:pt idx="14">
                  <c:v>Sëmundjet e sistemit nervor</c:v>
                </c:pt>
                <c:pt idx="15">
                  <c:v>Tumoret</c:v>
                </c:pt>
                <c:pt idx="16">
                  <c:v>Shtaezania lindjet dhe lehonat</c:v>
                </c:pt>
                <c:pt idx="17">
                  <c:v>Anomalit deformimet e lindura dhe çrregullimet kromozomle</c:v>
                </c:pt>
              </c:strCache>
            </c:strRef>
          </c:cat>
          <c:val>
            <c:numRef>
              <c:f>Sheet1!$B$3:$B$20</c:f>
              <c:numCache>
                <c:formatCode>General</c:formatCode>
                <c:ptCount val="18"/>
                <c:pt idx="0">
                  <c:v>120476</c:v>
                </c:pt>
                <c:pt idx="1">
                  <c:v>72708</c:v>
                </c:pt>
                <c:pt idx="2">
                  <c:v>39342</c:v>
                </c:pt>
                <c:pt idx="3">
                  <c:v>31648</c:v>
                </c:pt>
                <c:pt idx="4">
                  <c:v>28302</c:v>
                </c:pt>
                <c:pt idx="5">
                  <c:v>26048</c:v>
                </c:pt>
                <c:pt idx="6">
                  <c:v>25522</c:v>
                </c:pt>
                <c:pt idx="7">
                  <c:v>17876</c:v>
                </c:pt>
                <c:pt idx="8">
                  <c:v>16852</c:v>
                </c:pt>
                <c:pt idx="9">
                  <c:v>16102</c:v>
                </c:pt>
                <c:pt idx="10">
                  <c:v>13090</c:v>
                </c:pt>
                <c:pt idx="11">
                  <c:v>11818</c:v>
                </c:pt>
                <c:pt idx="12">
                  <c:v>9594</c:v>
                </c:pt>
                <c:pt idx="13">
                  <c:v>7504</c:v>
                </c:pt>
                <c:pt idx="14">
                  <c:v>4958</c:v>
                </c:pt>
                <c:pt idx="15">
                  <c:v>2786</c:v>
                </c:pt>
                <c:pt idx="16">
                  <c:v>1872</c:v>
                </c:pt>
                <c:pt idx="17">
                  <c:v>40</c:v>
                </c:pt>
              </c:numCache>
            </c:numRef>
          </c:val>
        </c:ser>
        <c:dLbls>
          <c:showVal val="1"/>
        </c:dLbls>
        <c:overlap val="-25"/>
        <c:axId val="62775296"/>
        <c:axId val="62776832"/>
      </c:barChart>
      <c:catAx>
        <c:axId val="627752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76832"/>
        <c:crosses val="autoZero"/>
        <c:auto val="1"/>
        <c:lblAlgn val="ctr"/>
        <c:lblOffset val="100"/>
      </c:catAx>
      <c:valAx>
        <c:axId val="62776832"/>
        <c:scaling>
          <c:orientation val="minMax"/>
        </c:scaling>
        <c:delete val="1"/>
        <c:axPos val="b"/>
        <c:numFmt formatCode="General" sourceLinked="1"/>
        <c:tickLblPos val="none"/>
        <c:crossAx val="62775296"/>
        <c:crosses val="autoZero"/>
        <c:crossBetween val="between"/>
      </c:valAx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008620689655171"/>
          <c:y val="0.17361105400018442"/>
          <c:w val="0.71264367816092045"/>
          <c:h val="0.6994445668319445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2616752647298401E-2"/>
                  <c:y val="-4.079318299093325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em. sist. te frymarjes</a:t>
                    </a:r>
                  </a:p>
                  <a:p>
                    <a:r>
                      <a:rPr lang="en-US"/>
                      <a:t>27%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1.8750000000000023E-3"/>
                  <c:y val="4.789222185340735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em.</a:t>
                    </a:r>
                    <a:r>
                      <a:rPr lang="en-US" baseline="0"/>
                      <a:t> e sist. qrkull. te gjakut</a:t>
                    </a:r>
                  </a:p>
                  <a:p>
                    <a:r>
                      <a:rPr lang="en-US"/>
                      <a:t>16%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-2.0173375418590003E-2"/>
                  <c:y val="3.625704921383188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em. sist. urogjenital</a:t>
                    </a:r>
                  </a:p>
                  <a:p>
                    <a:r>
                      <a:rPr lang="en-US"/>
                      <a:t>9%</a:t>
                    </a:r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em. sist. osteomusk. dhe ind. lidhor</a:t>
                    </a:r>
                  </a:p>
                  <a:p>
                    <a:r>
                      <a:rPr lang="en-US"/>
                      <a:t>7%</a:t>
                    </a:r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im. gjendjet pat. klinik</a:t>
                    </a:r>
                    <a:r>
                      <a:rPr lang="en-US" baseline="0"/>
                      <a:t> </a:t>
                    </a:r>
                    <a:r>
                      <a:rPr lang="en-US"/>
                      <a:t>e lab</a:t>
                    </a:r>
                  </a:p>
                  <a:p>
                    <a:r>
                      <a:rPr lang="en-US"/>
                      <a:t>7%</a:t>
                    </a:r>
                  </a:p>
                </c:rich>
              </c:tx>
              <c:showPercent val="1"/>
            </c:dLbl>
            <c:dLbl>
              <c:idx val="5"/>
              <c:layout>
                <c:manualLayout>
                  <c:x val="6.4655172413793119E-5"/>
                  <c:y val="-8.29767424281264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 ngj. paraz.</a:t>
                    </a:r>
                  </a:p>
                  <a:p>
                    <a:r>
                      <a:rPr lang="en-US"/>
                      <a:t>6%</a:t>
                    </a:r>
                  </a:p>
                </c:rich>
              </c:tx>
              <c:showPercent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em. e lekures</a:t>
                    </a:r>
                  </a:p>
                  <a:p>
                    <a:r>
                      <a:rPr lang="en-US"/>
                      <a:t>6%</a:t>
                    </a:r>
                  </a:p>
                </c:rich>
              </c:tx>
              <c:showPercent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em. sist. digjestiv</a:t>
                    </a:r>
                  </a:p>
                  <a:p>
                    <a:r>
                      <a:rPr lang="en-US"/>
                      <a:t>4%</a:t>
                    </a:r>
                  </a:p>
                </c:rich>
              </c:tx>
              <c:showPercent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H</a:t>
                    </a:r>
                    <a:r>
                      <a:rPr lang="en-US"/>
                      <a:t>elmim. e</a:t>
                    </a:r>
                    <a:r>
                      <a:rPr lang="en-US" baseline="0"/>
                      <a:t> fakt. te jashtim</a:t>
                    </a:r>
                  </a:p>
                  <a:p>
                    <a:r>
                      <a:rPr lang="en-US"/>
                      <a:t>4%</a:t>
                    </a:r>
                  </a:p>
                </c:rich>
              </c:tx>
              <c:showPercent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em e gj. me tajim te mbrd.</a:t>
                    </a:r>
                  </a:p>
                  <a:p>
                    <a:r>
                      <a:rPr lang="en-US"/>
                      <a:t>4%</a:t>
                    </a:r>
                  </a:p>
                </c:rich>
              </c:tx>
              <c:showPercent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. e syrit dhe anek syrit</a:t>
                    </a:r>
                  </a:p>
                  <a:p>
                    <a:r>
                      <a:rPr lang="en-US"/>
                      <a:t>3%</a:t>
                    </a:r>
                  </a:p>
                </c:rich>
              </c:tx>
              <c:showPercent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/>
                      <a:t>. e gjak. dhe crg. i imunit.</a:t>
                    </a:r>
                  </a:p>
                  <a:p>
                    <a:r>
                      <a:rPr lang="en-US"/>
                      <a:t>3%</a:t>
                    </a:r>
                  </a:p>
                </c:rich>
              </c:tx>
              <c:showPercent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S</a:t>
                    </a:r>
                    <a:r>
                      <a:rPr lang="en-US" dirty="0"/>
                      <a:t>. e </a:t>
                    </a:r>
                    <a:r>
                      <a:rPr lang="en-US" dirty="0" err="1" smtClean="0"/>
                      <a:t>veshit</a:t>
                    </a:r>
                    <a:endParaRPr lang="en-US" dirty="0" smtClean="0"/>
                  </a:p>
                  <a:p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r>
                      <a:rPr lang="en-US"/>
                      <a:t>reg. e sjell.</a:t>
                    </a:r>
                  </a:p>
                  <a:p>
                    <a:r>
                      <a:rPr lang="en-US"/>
                      <a:t>2%</a:t>
                    </a:r>
                  </a:p>
                </c:rich>
              </c:tx>
              <c:showPercent val="1"/>
            </c:dLbl>
            <c:dLbl>
              <c:idx val="14"/>
              <c:tx>
                <c:rich>
                  <a:bodyPr/>
                  <a:lstStyle/>
                  <a:p>
                    <a:r>
                      <a:rPr lang="en-US" sz="1400" dirty="0" err="1" smtClean="0"/>
                      <a:t>S</a:t>
                    </a:r>
                    <a:r>
                      <a:rPr lang="en-US" dirty="0" err="1" smtClean="0"/>
                      <a:t>.sist</a:t>
                    </a:r>
                    <a:r>
                      <a:rPr lang="en-US" dirty="0"/>
                      <a:t>. </a:t>
                    </a:r>
                    <a:r>
                      <a:rPr lang="en-US" dirty="0" err="1" smtClean="0"/>
                      <a:t>Nervor</a:t>
                    </a:r>
                    <a:endParaRPr lang="en-US" dirty="0" smtClean="0"/>
                  </a:p>
                  <a:p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15"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en-US"/>
                      <a:t>umoret</a:t>
                    </a:r>
                  </a:p>
                  <a:p>
                    <a:r>
                      <a:rPr lang="en-US"/>
                      <a:t>1%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lang="sq-AL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Sheet1!$E$3:$E$18</c:f>
              <c:strCache>
                <c:ptCount val="16"/>
                <c:pt idx="0">
                  <c:v>Sëmundjet e sist, te org, te fryëmarrjes</c:v>
                </c:pt>
                <c:pt idx="1">
                  <c:v>Sëmundjet e sistemit te qarkullimit te gjakut</c:v>
                </c:pt>
                <c:pt idx="2">
                  <c:v>Sëmundjet e sist, urino-gjenital</c:v>
                </c:pt>
                <c:pt idx="3">
                  <c:v>Sëm, e sist, osteomuskular dhe ind, lidhor</c:v>
                </c:pt>
                <c:pt idx="4">
                  <c:v>Simptomet shenjat dhe gjendjet patologjike,klinike dhe laboratorike</c:v>
                </c:pt>
                <c:pt idx="5">
                  <c:v>Semundjet ngjitese dhe parazitare</c:v>
                </c:pt>
                <c:pt idx="6">
                  <c:v>Sëmundjet e lëkures dhe ind, nënlëkuror</c:v>
                </c:pt>
                <c:pt idx="7">
                  <c:v>Sëmundjet e sistemit digjestiv</c:v>
                </c:pt>
                <c:pt idx="8">
                  <c:v>Helmimet dhe pasojat e vepr, të faktorve të jashtem</c:v>
                </c:pt>
                <c:pt idx="9">
                  <c:v>Sëmundjet gjendrrave me tajm te brendshem ushqyshmerise dhe metab.</c:v>
                </c:pt>
                <c:pt idx="10">
                  <c:v>Sëmundjet e syrit dhe adnekseve te syrit</c:v>
                </c:pt>
                <c:pt idx="11">
                  <c:v>Sëmundjet e gjakut, org. hemopoetike dhe çrregullimet e imunitetit</c:v>
                </c:pt>
                <c:pt idx="12">
                  <c:v>Sëmundjet e veshit dhe te procesusit mastoid</c:v>
                </c:pt>
                <c:pt idx="13">
                  <c:v>Çrregullimet psiqike dhe çrregullimet e sjelljes-</c:v>
                </c:pt>
                <c:pt idx="14">
                  <c:v>Sëmundjet e sistemit nervor</c:v>
                </c:pt>
                <c:pt idx="15">
                  <c:v>Tumoret</c:v>
                </c:pt>
              </c:strCache>
            </c:strRef>
          </c:cat>
          <c:val>
            <c:numRef>
              <c:f>Sheet1!$F$3:$F$18</c:f>
              <c:numCache>
                <c:formatCode>General</c:formatCode>
                <c:ptCount val="16"/>
                <c:pt idx="0">
                  <c:v>28</c:v>
                </c:pt>
                <c:pt idx="1">
                  <c:v>17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Femra 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Sheet1!$A$3:$A$10</c:f>
              <c:strCache>
                <c:ptCount val="8"/>
                <c:pt idx="0">
                  <c:v>Tuberculosis pulomonis</c:v>
                </c:pt>
                <c:pt idx="1">
                  <c:v>Tumorët</c:v>
                </c:pt>
                <c:pt idx="2">
                  <c:v>Sëmundjet e gjakut, organeve hemopoetike </c:v>
                </c:pt>
                <c:pt idx="3">
                  <c:v>Sëmundjet gjendrrave me tajm të brendshëm</c:v>
                </c:pt>
                <c:pt idx="4">
                  <c:v>Çrregullimet psiqike 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  <c:pt idx="7">
                  <c:v>Lëndimet në komunikacion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Meshkuj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Sheet1!$A$3:$A$10</c:f>
              <c:strCache>
                <c:ptCount val="8"/>
                <c:pt idx="0">
                  <c:v>Tuberculosis pulomonis</c:v>
                </c:pt>
                <c:pt idx="1">
                  <c:v>Tumorët</c:v>
                </c:pt>
                <c:pt idx="2">
                  <c:v>Sëmundjet e gjakut, organeve hemopoetike </c:v>
                </c:pt>
                <c:pt idx="3">
                  <c:v>Sëmundjet gjendrrave me tajm të brendshëm</c:v>
                </c:pt>
                <c:pt idx="4">
                  <c:v>Çrregullimet psiqike 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  <c:pt idx="7">
                  <c:v>Lëndimet në komunikacion</c:v>
                </c:pt>
              </c:strCache>
            </c:strRef>
          </c:cat>
          <c:val>
            <c:numRef>
              <c:f>Sheet1!$C$3:$C$10</c:f>
              <c:numCache>
                <c:formatCode>General</c:formatCode>
                <c:ptCount val="8"/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Val val="1"/>
        </c:dLbls>
        <c:shape val="cylinder"/>
        <c:axId val="63439232"/>
        <c:axId val="63440768"/>
        <c:axId val="0"/>
      </c:bar3DChart>
      <c:catAx>
        <c:axId val="63439232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lang="sq-AL" sz="1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440768"/>
        <c:crosses val="autoZero"/>
        <c:auto val="1"/>
        <c:lblAlgn val="ctr"/>
        <c:lblOffset val="100"/>
      </c:catAx>
      <c:valAx>
        <c:axId val="63440768"/>
        <c:scaling>
          <c:orientation val="minMax"/>
        </c:scaling>
        <c:delete val="1"/>
        <c:axPos val="l"/>
        <c:numFmt formatCode="General" sourceLinked="1"/>
        <c:tickLblPos val="none"/>
        <c:crossAx val="63439232"/>
        <c:crosses val="autoZero"/>
        <c:crossBetween val="between"/>
      </c:valAx>
    </c:plotArea>
    <c:legend>
      <c:legendPos val="t"/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Sheet1!$B$22:$B$28</c:f>
              <c:strCache>
                <c:ptCount val="7"/>
                <c:pt idx="0">
                  <c:v>IPTR</c:v>
                </c:pt>
                <c:pt idx="1">
                  <c:v>Diarret akute</c:v>
                </c:pt>
                <c:pt idx="2">
                  <c:v>Varicella</c:v>
                </c:pt>
                <c:pt idx="3">
                  <c:v>Dyshim në influencë (ILI)</c:v>
                </c:pt>
                <c:pt idx="4">
                  <c:v>Parotiti epidemik</c:v>
                </c:pt>
                <c:pt idx="5">
                  <c:v>Scarlatina</c:v>
                </c:pt>
                <c:pt idx="6">
                  <c:v>SST</c:v>
                </c:pt>
              </c:strCache>
            </c:strRef>
          </c:cat>
          <c:val>
            <c:numRef>
              <c:f>Sheet1!$C$22:$C$28</c:f>
              <c:numCache>
                <c:formatCode>General</c:formatCode>
                <c:ptCount val="7"/>
                <c:pt idx="0">
                  <c:v>1281</c:v>
                </c:pt>
                <c:pt idx="1">
                  <c:v>5377</c:v>
                </c:pt>
                <c:pt idx="2">
                  <c:v>822</c:v>
                </c:pt>
                <c:pt idx="3">
                  <c:v>9357</c:v>
                </c:pt>
                <c:pt idx="4">
                  <c:v>6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</c:ser>
        <c:dLbls>
          <c:showVal val="1"/>
        </c:dLbls>
        <c:shape val="cylinder"/>
        <c:axId val="63494400"/>
        <c:axId val="63512576"/>
        <c:axId val="0"/>
      </c:bar3DChart>
      <c:catAx>
        <c:axId val="63494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512576"/>
        <c:crosses val="autoZero"/>
        <c:auto val="1"/>
        <c:lblAlgn val="ctr"/>
        <c:lblOffset val="100"/>
      </c:catAx>
      <c:valAx>
        <c:axId val="63512576"/>
        <c:scaling>
          <c:orientation val="minMax"/>
        </c:scaling>
        <c:delete val="1"/>
        <c:axPos val="l"/>
        <c:numFmt formatCode="General" sourceLinked="1"/>
        <c:tickLblPos val="none"/>
        <c:crossAx val="63494400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Sheet1!$D$8</c:f>
              <c:strCache>
                <c:ptCount val="1"/>
                <c:pt idx="0">
                  <c:v>Te planifikuar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461988304093568E-2"/>
                  <c:y val="-1.89873417721518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1920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19883040935741E-3"/>
                  <c:y val="-1.89873417721518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1920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479532163741724E-3"/>
                  <c:y val="-2.10970464135023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1938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81871345029471E-2"/>
                  <c:y val="-2.10970464135023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2070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18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Sheet1!$E$8:$H$8</c:f>
              <c:numCache>
                <c:formatCode>General</c:formatCode>
                <c:ptCount val="4"/>
                <c:pt idx="0">
                  <c:v>1035</c:v>
                </c:pt>
                <c:pt idx="1">
                  <c:v>1035</c:v>
                </c:pt>
                <c:pt idx="2">
                  <c:v>931</c:v>
                </c:pt>
                <c:pt idx="3">
                  <c:v>1011</c:v>
                </c:pt>
              </c:numCache>
            </c:numRef>
          </c:val>
        </c:ser>
        <c:ser>
          <c:idx val="1"/>
          <c:order val="1"/>
          <c:tx>
            <c:strRef>
              <c:f>Sheet1!$D$9</c:f>
              <c:strCache>
                <c:ptCount val="1"/>
                <c:pt idx="0">
                  <c:v>Te vaksionuar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1.315789473684208E-2"/>
                  <c:y val="-1.4767932489451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1733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853801169590642E-2"/>
                  <c:y val="-1.4767932489451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1733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05847953216269E-2"/>
                  <c:y val="-1.68776371308017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1938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163742690058596E-2"/>
                  <c:y val="-1.68776371308017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1667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Sheet1!$E$9:$H$9</c:f>
              <c:numCache>
                <c:formatCode>General</c:formatCode>
                <c:ptCount val="4"/>
                <c:pt idx="0">
                  <c:v>933</c:v>
                </c:pt>
                <c:pt idx="1">
                  <c:v>933</c:v>
                </c:pt>
                <c:pt idx="2">
                  <c:v>931</c:v>
                </c:pt>
                <c:pt idx="3">
                  <c:v>788</c:v>
                </c:pt>
              </c:numCache>
            </c:numRef>
          </c:val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Perfshirja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485380116959069E-2"/>
                  <c:y val="-1.4767932489451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239766081871576E-2"/>
                  <c:y val="-2.74261603375527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239766081871638E-2"/>
                  <c:y val="-1.4767932489451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087719298245751E-2"/>
                  <c:y val="-2.742616033755274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81%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Sheet1!$E$10:$H$10</c:f>
              <c:numCache>
                <c:formatCode>0%</c:formatCode>
                <c:ptCount val="4"/>
                <c:pt idx="0">
                  <c:v>0.91</c:v>
                </c:pt>
                <c:pt idx="1">
                  <c:v>0.91</c:v>
                </c:pt>
                <c:pt idx="2">
                  <c:v>1</c:v>
                </c:pt>
                <c:pt idx="3">
                  <c:v>0.78</c:v>
                </c:pt>
              </c:numCache>
            </c:numRef>
          </c:val>
        </c:ser>
        <c:dLbls>
          <c:showVal val="1"/>
        </c:dLbls>
        <c:shape val="cylinder"/>
        <c:axId val="63555840"/>
        <c:axId val="64954368"/>
        <c:axId val="0"/>
      </c:bar3DChart>
      <c:catAx>
        <c:axId val="63555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54368"/>
        <c:crosses val="autoZero"/>
        <c:auto val="1"/>
        <c:lblAlgn val="ctr"/>
        <c:lblOffset val="100"/>
      </c:catAx>
      <c:valAx>
        <c:axId val="649543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355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q-AL"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'Raport i përgj.-M.F.-Ped.-Vaks.'!$I$1826</c:f>
              <c:strCache>
                <c:ptCount val="1"/>
                <c:pt idx="0">
                  <c:v>Fëmijë të maturnën 2 vjet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1494252873563218E-2"/>
                  <c:y val="-2.41228070175438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678160919540231E-2"/>
                  <c:y val="-1.9736842105263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0114942528735656E-2"/>
                  <c:y val="-3.94736842105263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72%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'Raport i përgj.-M.F.-Ped.-Vaks.'!$H$1827:$H$1829</c:f>
              <c:strCache>
                <c:ptCount val="3"/>
                <c:pt idx="0">
                  <c:v>MF</c:v>
                </c:pt>
                <c:pt idx="1">
                  <c:v>Pediatri</c:v>
                </c:pt>
                <c:pt idx="2">
                  <c:v>Vaksinimi</c:v>
                </c:pt>
              </c:strCache>
            </c:strRef>
          </c:cat>
          <c:val>
            <c:numRef>
              <c:f>'Raport i përgj.-M.F.-Ped.-Vaks.'!$I$1827:$I$1829</c:f>
              <c:numCache>
                <c:formatCode>General</c:formatCode>
                <c:ptCount val="3"/>
                <c:pt idx="0">
                  <c:v>31</c:v>
                </c:pt>
                <c:pt idx="1">
                  <c:v>30</c:v>
                </c:pt>
                <c:pt idx="2">
                  <c:v>72</c:v>
                </c:pt>
              </c:numCache>
            </c:numRef>
          </c:val>
        </c:ser>
        <c:ser>
          <c:idx val="1"/>
          <c:order val="1"/>
          <c:tx>
            <c:strRef>
              <c:f>'Raport i përgj.-M.F.-Ped.-Vaks.'!$J$1826</c:f>
              <c:strCache>
                <c:ptCount val="1"/>
                <c:pt idx="0">
                  <c:v>Fëmijë të maturnën 2-5 vjet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5919427097474858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3045977011494441E-2"/>
                  <c:y val="-2.41228070175438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44827586206898E-2"/>
                  <c:y val="-4.60526315789475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'Raport i përgj.-M.F.-Ped.-Vaks.'!$H$1827:$H$1829</c:f>
              <c:strCache>
                <c:ptCount val="3"/>
                <c:pt idx="0">
                  <c:v>MF</c:v>
                </c:pt>
                <c:pt idx="1">
                  <c:v>Pediatri</c:v>
                </c:pt>
                <c:pt idx="2">
                  <c:v>Vaksinimi</c:v>
                </c:pt>
              </c:strCache>
            </c:strRef>
          </c:cat>
          <c:val>
            <c:numRef>
              <c:f>'Raport i përgj.-M.F.-Ped.-Vaks.'!$J$1827:$J$1829</c:f>
              <c:numCache>
                <c:formatCode>General</c:formatCode>
                <c:ptCount val="3"/>
                <c:pt idx="0">
                  <c:v>16</c:v>
                </c:pt>
                <c:pt idx="1">
                  <c:v>16</c:v>
                </c:pt>
                <c:pt idx="2">
                  <c:v>21</c:v>
                </c:pt>
              </c:numCache>
            </c:numRef>
          </c:val>
        </c:ser>
        <c:dLbls>
          <c:showVal val="1"/>
        </c:dLbls>
        <c:shape val="cylinder"/>
        <c:axId val="65059456"/>
        <c:axId val="64881024"/>
        <c:axId val="0"/>
      </c:bar3DChart>
      <c:catAx>
        <c:axId val="65059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4881024"/>
        <c:crosses val="autoZero"/>
        <c:auto val="1"/>
        <c:lblAlgn val="ctr"/>
        <c:lblOffset val="100"/>
      </c:catAx>
      <c:valAx>
        <c:axId val="64881024"/>
        <c:scaling>
          <c:orientation val="minMax"/>
        </c:scaling>
        <c:delete val="1"/>
        <c:axPos val="l"/>
        <c:numFmt formatCode="General" sourceLinked="1"/>
        <c:tickLblPos val="none"/>
        <c:crossAx val="65059456"/>
        <c:crosses val="autoZero"/>
        <c:crossBetween val="between"/>
      </c:valAx>
    </c:plotArea>
    <c:legend>
      <c:legendPos val="t"/>
      <c:txPr>
        <a:bodyPr/>
        <a:lstStyle/>
        <a:p>
          <a:pPr>
            <a:defRPr lang="sq-AL" sz="2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8580246913580245E-2"/>
                  <c:y val="-9.789769976971414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304 </a:t>
                    </a:r>
                    <a:r>
                      <a:rPr lang="en-US" sz="2400" b="1" i="1" baseline="0" dirty="0" smtClean="0"/>
                      <a:t> (1 </a:t>
                    </a:r>
                    <a:r>
                      <a:rPr lang="en-US" sz="2400" b="1" i="1" dirty="0" smtClean="0"/>
                      <a:t>%)</a:t>
                    </a:r>
                    <a:endParaRPr lang="en-US" sz="2400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07407407407857E-2"/>
                  <c:y val="-0.10291809462969941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32861               (97 %)</a:t>
                    </a:r>
                    <a:endParaRPr lang="en-US" sz="2400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04938271605253E-2"/>
                  <c:y val="-7.028552803979473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511                     (2.1%)</a:t>
                    </a:r>
                    <a:endParaRPr lang="en-US" sz="2400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përgj.-M.F.-Ped.-Vaks.'!$R$1201:$R$1203</c:f>
              <c:strCache>
                <c:ptCount val="3"/>
                <c:pt idx="0">
                  <c:v>Nene peshe</c:v>
                </c:pt>
                <c:pt idx="1">
                  <c:v>Mesatar</c:v>
                </c:pt>
                <c:pt idx="2">
                  <c:v>Mbipeshe</c:v>
                </c:pt>
              </c:strCache>
            </c:strRef>
          </c:cat>
          <c:val>
            <c:numRef>
              <c:f>'Raport i përgj.-M.F.-Ped.-Vaks.'!$S$1201:$S$1203</c:f>
              <c:numCache>
                <c:formatCode>General</c:formatCode>
                <c:ptCount val="3"/>
                <c:pt idx="0">
                  <c:v>190</c:v>
                </c:pt>
                <c:pt idx="1">
                  <c:v>10747</c:v>
                </c:pt>
                <c:pt idx="2">
                  <c:v>156</c:v>
                </c:pt>
              </c:numCache>
            </c:numRef>
          </c:val>
        </c:ser>
        <c:dLbls>
          <c:showVal val="1"/>
        </c:dLbls>
        <c:shape val="cylinder"/>
        <c:axId val="65079168"/>
        <c:axId val="65080704"/>
        <c:axId val="0"/>
      </c:bar3DChart>
      <c:catAx>
        <c:axId val="6507916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sq-AL" sz="2800" b="1" i="1"/>
            </a:pPr>
            <a:endParaRPr lang="en-US"/>
          </a:p>
        </c:txPr>
        <c:crossAx val="65080704"/>
        <c:crosses val="autoZero"/>
        <c:auto val="1"/>
        <c:lblAlgn val="ctr"/>
        <c:lblOffset val="100"/>
      </c:catAx>
      <c:valAx>
        <c:axId val="65080704"/>
        <c:scaling>
          <c:orientation val="minMax"/>
        </c:scaling>
        <c:delete val="1"/>
        <c:axPos val="l"/>
        <c:numFmt formatCode="General" sourceLinked="1"/>
        <c:tickLblPos val="none"/>
        <c:crossAx val="6507916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1814413823272096E-2"/>
          <c:y val="4.5020576131687293E-2"/>
          <c:w val="0.96262554680664913"/>
          <c:h val="0.81954593175853063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185                      (20</a:t>
                    </a:r>
                    <a:r>
                      <a:rPr lang="en-US" dirty="0"/>
                      <a:t>%)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2.5000000000000001E-2"/>
                  <c:y val="-2.666666666666667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497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4)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6.944444444444477E-3"/>
                  <c:y val="-9.2263862586797578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485                        (10%)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019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3888888888888984E-2"/>
                  <c:y val="-1.932489451476808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39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(-10%)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2.0833333333333412E-2"/>
                  <c:y val="-1.9999999999999917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49                         (22%)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1.8055555555555609E-2"/>
                  <c:y val="-6.6666666666666714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17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(-12%)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1.6666666666666701E-2"/>
                  <c:y val="-8.888888888888961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07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(-8)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8"/>
              <c:layout>
                <c:manualLayout>
                  <c:x val="-2.7777777777777991E-3"/>
                  <c:y val="1.028806584362140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61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7%)</a:t>
                    </a:r>
                  </a:p>
                </c:rich>
              </c:tx>
              <c:showVal val="1"/>
            </c:dLbl>
            <c:dLbl>
              <c:idx val="9"/>
              <c:layout>
                <c:manualLayout>
                  <c:x val="1.1111111111111125E-2"/>
                  <c:y val="-1.777777777777786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13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(-11%)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0"/>
              <c:layout>
                <c:manualLayout>
                  <c:x val="5.5555555555555558E-3"/>
                  <c:y val="-1.555555555555558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13                         (22%)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9.7222222222222224E-3"/>
                  <c:y val="-8.888888888888961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4                         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(30%)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2"/>
              <c:layout>
                <c:manualLayout>
                  <c:x val="1.6666666666666701E-2"/>
                  <c:y val="-2.222222222222225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9                            </a:t>
                    </a:r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(27%)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3"/>
              <c:layout>
                <c:manualLayout>
                  <c:x val="1.3888888888888871E-2"/>
                  <c:y val="-8.888888888888961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4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(-17)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Sheet1!$B$23:$B$36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Shkabaj</c:v>
                </c:pt>
                <c:pt idx="3">
                  <c:v>Mramuer</c:v>
                </c:pt>
                <c:pt idx="4">
                  <c:v>Llukar</c:v>
                </c:pt>
                <c:pt idx="5">
                  <c:v>Keqekoll</c:v>
                </c:pt>
                <c:pt idx="6">
                  <c:v>Rimanisht</c:v>
                </c:pt>
                <c:pt idx="7">
                  <c:v>Kishnic</c:v>
                </c:pt>
                <c:pt idx="8">
                  <c:v>Sharban</c:v>
                </c:pt>
                <c:pt idx="9">
                  <c:v>Slivove</c:v>
                </c:pt>
                <c:pt idx="10">
                  <c:v>Koliq</c:v>
                </c:pt>
                <c:pt idx="11">
                  <c:v>Viti</c:v>
                </c:pt>
                <c:pt idx="12">
                  <c:v>Dabisheve</c:v>
                </c:pt>
                <c:pt idx="13">
                  <c:v>Bullaj</c:v>
                </c:pt>
              </c:strCache>
            </c:strRef>
          </c:cat>
          <c:val>
            <c:numRef>
              <c:f>Sheet1!$C$23:$C$36</c:f>
              <c:numCache>
                <c:formatCode>0</c:formatCode>
                <c:ptCount val="14"/>
                <c:pt idx="0">
                  <c:v>6185</c:v>
                </c:pt>
                <c:pt idx="1">
                  <c:v>1497</c:v>
                </c:pt>
                <c:pt idx="2">
                  <c:v>1485</c:v>
                </c:pt>
                <c:pt idx="3">
                  <c:v>1019</c:v>
                </c:pt>
                <c:pt idx="4">
                  <c:v>939</c:v>
                </c:pt>
                <c:pt idx="5">
                  <c:v>449</c:v>
                </c:pt>
                <c:pt idx="6">
                  <c:v>317</c:v>
                </c:pt>
                <c:pt idx="7">
                  <c:v>307</c:v>
                </c:pt>
                <c:pt idx="8">
                  <c:v>261</c:v>
                </c:pt>
                <c:pt idx="9">
                  <c:v>213</c:v>
                </c:pt>
                <c:pt idx="10">
                  <c:v>113</c:v>
                </c:pt>
                <c:pt idx="11">
                  <c:v>54</c:v>
                </c:pt>
                <c:pt idx="12">
                  <c:v>49</c:v>
                </c:pt>
                <c:pt idx="13">
                  <c:v>44</c:v>
                </c:pt>
              </c:numCache>
            </c:numRef>
          </c:val>
        </c:ser>
        <c:dLbls>
          <c:showVal val="1"/>
        </c:dLbls>
        <c:shape val="cylinder"/>
        <c:axId val="58655872"/>
        <c:axId val="58657408"/>
        <c:axId val="0"/>
      </c:bar3DChart>
      <c:catAx>
        <c:axId val="58655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657408"/>
        <c:crosses val="autoZero"/>
        <c:auto val="1"/>
        <c:lblAlgn val="ctr"/>
        <c:lblOffset val="100"/>
      </c:catAx>
      <c:valAx>
        <c:axId val="58657408"/>
        <c:scaling>
          <c:orientation val="minMax"/>
        </c:scaling>
        <c:delete val="1"/>
        <c:axPos val="l"/>
        <c:numFmt formatCode="0" sourceLinked="1"/>
        <c:tickLblPos val="none"/>
        <c:crossAx val="5865587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2516                 (14%)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0033                </a:t>
                    </a:r>
                    <a:r>
                      <a:rPr lang="en-US" dirty="0"/>
                      <a:t>(6%)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7.2463768115942247E-3"/>
                  <c:y val="-2.739726027397261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3582              </a:t>
                    </a:r>
                    <a:r>
                      <a:rPr lang="en-US" dirty="0"/>
                      <a:t>(13)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7.2463768115942247E-3"/>
                  <c:y val="-2.739726027397261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9090                     </a:t>
                    </a:r>
                    <a:r>
                      <a:rPr lang="en-US" dirty="0"/>
                      <a:t>(15%)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1.0144927536231882E-2"/>
                  <c:y val="-2.739726027397261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620     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(-10%)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1.3043478260869627E-2"/>
                  <c:y val="-2.283105022831062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0635              </a:t>
                    </a:r>
                    <a:r>
                      <a:rPr lang="en-US" dirty="0"/>
                      <a:t>(</a:t>
                    </a:r>
                    <a:r>
                      <a:rPr lang="en-US" dirty="0" smtClean="0"/>
                      <a:t>10%)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1.1594202898550831E-2"/>
                  <c:y val="-2.054794520547963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434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dirty="0"/>
                      <a:t>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-26%)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'Totali i QKMF'!$J$351:$J$357</c:f>
              <c:strCache>
                <c:ptCount val="7"/>
                <c:pt idx="0">
                  <c:v>Mjekesia Familjare</c:v>
                </c:pt>
                <c:pt idx="1">
                  <c:v>Mjekesia Punes</c:v>
                </c:pt>
                <c:pt idx="2">
                  <c:v>Specialistika</c:v>
                </c:pt>
                <c:pt idx="3">
                  <c:v>Pediatrija</c:v>
                </c:pt>
                <c:pt idx="4">
                  <c:v>QMG</c:v>
                </c:pt>
                <c:pt idx="5">
                  <c:v>Vaksinimi</c:v>
                </c:pt>
                <c:pt idx="6">
                  <c:v>DSM</c:v>
                </c:pt>
              </c:strCache>
            </c:strRef>
          </c:cat>
          <c:val>
            <c:numRef>
              <c:f>'Totali i QKMF'!$K$351:$K$357</c:f>
              <c:numCache>
                <c:formatCode>0</c:formatCode>
                <c:ptCount val="7"/>
                <c:pt idx="0">
                  <c:v>32516</c:v>
                </c:pt>
                <c:pt idx="1">
                  <c:v>20033</c:v>
                </c:pt>
                <c:pt idx="2">
                  <c:v>13582</c:v>
                </c:pt>
                <c:pt idx="3">
                  <c:v>29090</c:v>
                </c:pt>
                <c:pt idx="4">
                  <c:v>8620</c:v>
                </c:pt>
                <c:pt idx="5">
                  <c:v>10635</c:v>
                </c:pt>
                <c:pt idx="6">
                  <c:v>3434</c:v>
                </c:pt>
              </c:numCache>
            </c:numRef>
          </c:val>
        </c:ser>
        <c:dLbls>
          <c:showVal val="1"/>
        </c:dLbls>
        <c:shape val="cylinder"/>
        <c:axId val="58722944"/>
        <c:axId val="58745216"/>
        <c:axId val="0"/>
      </c:bar3DChart>
      <c:catAx>
        <c:axId val="58722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745216"/>
        <c:crosses val="autoZero"/>
        <c:auto val="1"/>
        <c:lblAlgn val="ctr"/>
        <c:lblOffset val="100"/>
      </c:catAx>
      <c:valAx>
        <c:axId val="58745216"/>
        <c:scaling>
          <c:orientation val="minMax"/>
        </c:scaling>
        <c:delete val="1"/>
        <c:axPos val="l"/>
        <c:numFmt formatCode="0" sourceLinked="1"/>
        <c:tickLblPos val="none"/>
        <c:crossAx val="5872294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112001086071445E-2"/>
          <c:y val="3.0312297919281844E-2"/>
          <c:w val="0.94522342519685043"/>
          <c:h val="0.73639015193523349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928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553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367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336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309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177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107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104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102</a:t>
                    </a:r>
                    <a:endParaRPr lang="en-US" dirty="0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86</a:t>
                    </a:r>
                    <a:endParaRPr lang="en-US" dirty="0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74</a:t>
                    </a:r>
                    <a:endParaRPr lang="en-US" dirty="0"/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endParaRPr lang="en-US" dirty="0"/>
                  </a:p>
                </c:rich>
              </c:tx>
              <c:showVal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mtClean="0"/>
                      <a:t>61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Sheet2!$F$1:$F$20</c:f>
              <c:strCache>
                <c:ptCount val="20"/>
                <c:pt idx="0">
                  <c:v>QKMF</c:v>
                </c:pt>
                <c:pt idx="1">
                  <c:v>QMF 5</c:v>
                </c:pt>
                <c:pt idx="2">
                  <c:v>Stomatologji</c:v>
                </c:pt>
                <c:pt idx="3">
                  <c:v>QMF 6</c:v>
                </c:pt>
                <c:pt idx="4">
                  <c:v>Laboratoriumi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QMF -10</c:v>
                </c:pt>
                <c:pt idx="9">
                  <c:v>QMF 3</c:v>
                </c:pt>
                <c:pt idx="10">
                  <c:v>Radiologji</c:v>
                </c:pt>
                <c:pt idx="11">
                  <c:v>QMF Hajvali</c:v>
                </c:pt>
                <c:pt idx="12">
                  <c:v>Fshatërat</c:v>
                </c:pt>
                <c:pt idx="13">
                  <c:v>QMF -7</c:v>
                </c:pt>
                <c:pt idx="14">
                  <c:v>QMF Besi </c:v>
                </c:pt>
                <c:pt idx="15">
                  <c:v>QMF Mati 1</c:v>
                </c:pt>
                <c:pt idx="16">
                  <c:v>QKF-11</c:v>
                </c:pt>
                <c:pt idx="17">
                  <c:v>QMF -9</c:v>
                </c:pt>
                <c:pt idx="18">
                  <c:v>QMF -8</c:v>
                </c:pt>
                <c:pt idx="19">
                  <c:v>QMF Mat</c:v>
                </c:pt>
              </c:strCache>
            </c:strRef>
          </c:cat>
          <c:val>
            <c:numRef>
              <c:f>Sheet2!$G$1:$G$20</c:f>
              <c:numCache>
                <c:formatCode>0</c:formatCode>
                <c:ptCount val="20"/>
                <c:pt idx="0">
                  <c:v>938</c:v>
                </c:pt>
                <c:pt idx="1">
                  <c:v>560.41666666666674</c:v>
                </c:pt>
                <c:pt idx="2">
                  <c:v>370.99474637681158</c:v>
                </c:pt>
                <c:pt idx="3">
                  <c:v>366.66666666666708</c:v>
                </c:pt>
                <c:pt idx="4">
                  <c:v>334.66666666666708</c:v>
                </c:pt>
                <c:pt idx="5">
                  <c:v>309.83333333333331</c:v>
                </c:pt>
                <c:pt idx="6">
                  <c:v>179</c:v>
                </c:pt>
                <c:pt idx="7">
                  <c:v>151.33333333333411</c:v>
                </c:pt>
                <c:pt idx="8">
                  <c:v>108.6</c:v>
                </c:pt>
                <c:pt idx="9">
                  <c:v>107.1</c:v>
                </c:pt>
                <c:pt idx="10">
                  <c:v>106.20124066754568</c:v>
                </c:pt>
                <c:pt idx="11">
                  <c:v>103.16666666666666</c:v>
                </c:pt>
                <c:pt idx="12">
                  <c:v>102.83333333333294</c:v>
                </c:pt>
                <c:pt idx="13">
                  <c:v>84.166666666666671</c:v>
                </c:pt>
                <c:pt idx="14">
                  <c:v>74.958333333333258</c:v>
                </c:pt>
                <c:pt idx="15">
                  <c:v>71.333333333333258</c:v>
                </c:pt>
                <c:pt idx="16">
                  <c:v>68.458333333333258</c:v>
                </c:pt>
                <c:pt idx="17">
                  <c:v>68.333333333333258</c:v>
                </c:pt>
                <c:pt idx="18">
                  <c:v>63.5</c:v>
                </c:pt>
                <c:pt idx="19">
                  <c:v>51.458333333333336</c:v>
                </c:pt>
              </c:numCache>
            </c:numRef>
          </c:val>
        </c:ser>
        <c:dLbls>
          <c:showVal val="1"/>
        </c:dLbls>
        <c:shape val="cylinder"/>
        <c:axId val="58751616"/>
        <c:axId val="58765696"/>
        <c:axId val="0"/>
      </c:bar3DChart>
      <c:catAx>
        <c:axId val="58751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765696"/>
        <c:crosses val="autoZero"/>
        <c:auto val="1"/>
        <c:lblAlgn val="ctr"/>
        <c:lblOffset val="100"/>
      </c:catAx>
      <c:valAx>
        <c:axId val="58765696"/>
        <c:scaling>
          <c:orientation val="minMax"/>
        </c:scaling>
        <c:delete val="1"/>
        <c:axPos val="l"/>
        <c:numFmt formatCode="0" sourceLinked="1"/>
        <c:tickLblPos val="none"/>
        <c:crossAx val="5875161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22802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Sheet1!$B$56:$B$72</c:f>
              <c:strCache>
                <c:ptCount val="17"/>
                <c:pt idx="0">
                  <c:v>QMF 5</c:v>
                </c:pt>
                <c:pt idx="1">
                  <c:v>QMF 6</c:v>
                </c:pt>
                <c:pt idx="2">
                  <c:v>QKMF</c:v>
                </c:pt>
                <c:pt idx="3">
                  <c:v>QMF 2</c:v>
                </c:pt>
                <c:pt idx="4">
                  <c:v>QMF 4</c:v>
                </c:pt>
                <c:pt idx="5">
                  <c:v>QMF 1</c:v>
                </c:pt>
                <c:pt idx="6">
                  <c:v>QMF -10</c:v>
                </c:pt>
                <c:pt idx="7">
                  <c:v>QMF Hajvali</c:v>
                </c:pt>
                <c:pt idx="8">
                  <c:v>QMF 3</c:v>
                </c:pt>
                <c:pt idx="9">
                  <c:v>AMFFshatërat</c:v>
                </c:pt>
                <c:pt idx="10">
                  <c:v>QMF -7</c:v>
                </c:pt>
                <c:pt idx="11">
                  <c:v>QMF Besi </c:v>
                </c:pt>
                <c:pt idx="12">
                  <c:v>QMF Mati 1</c:v>
                </c:pt>
                <c:pt idx="13">
                  <c:v>QMF -9</c:v>
                </c:pt>
                <c:pt idx="14">
                  <c:v>QKF-11</c:v>
                </c:pt>
                <c:pt idx="15">
                  <c:v>QMF -8</c:v>
                </c:pt>
                <c:pt idx="16">
                  <c:v>QMF Mat</c:v>
                </c:pt>
              </c:strCache>
            </c:strRef>
          </c:cat>
          <c:val>
            <c:numRef>
              <c:f>Sheet1!$C$56:$C$72</c:f>
              <c:numCache>
                <c:formatCode>General</c:formatCode>
                <c:ptCount val="17"/>
                <c:pt idx="0">
                  <c:v>288</c:v>
                </c:pt>
                <c:pt idx="1">
                  <c:v>197</c:v>
                </c:pt>
                <c:pt idx="2">
                  <c:v>167</c:v>
                </c:pt>
                <c:pt idx="3">
                  <c:v>151</c:v>
                </c:pt>
                <c:pt idx="4">
                  <c:v>130</c:v>
                </c:pt>
                <c:pt idx="5">
                  <c:v>119</c:v>
                </c:pt>
                <c:pt idx="6">
                  <c:v>109</c:v>
                </c:pt>
                <c:pt idx="7">
                  <c:v>104</c:v>
                </c:pt>
                <c:pt idx="8">
                  <c:v>103</c:v>
                </c:pt>
                <c:pt idx="9">
                  <c:v>103</c:v>
                </c:pt>
                <c:pt idx="10">
                  <c:v>86</c:v>
                </c:pt>
                <c:pt idx="11">
                  <c:v>74</c:v>
                </c:pt>
                <c:pt idx="12">
                  <c:v>71</c:v>
                </c:pt>
                <c:pt idx="13">
                  <c:v>68</c:v>
                </c:pt>
                <c:pt idx="14">
                  <c:v>68</c:v>
                </c:pt>
                <c:pt idx="15">
                  <c:v>64</c:v>
                </c:pt>
                <c:pt idx="16">
                  <c:v>61</c:v>
                </c:pt>
              </c:numCache>
            </c:numRef>
          </c:val>
        </c:ser>
        <c:dLbls>
          <c:showVal val="1"/>
        </c:dLbls>
        <c:overlap val="-25"/>
        <c:axId val="60569088"/>
        <c:axId val="60570624"/>
      </c:barChart>
      <c:catAx>
        <c:axId val="60569088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570624"/>
        <c:crosses val="autoZero"/>
        <c:auto val="1"/>
        <c:lblAlgn val="ctr"/>
        <c:lblOffset val="100"/>
      </c:catAx>
      <c:valAx>
        <c:axId val="60570624"/>
        <c:scaling>
          <c:orientation val="minMax"/>
        </c:scaling>
        <c:delete val="1"/>
        <c:axPos val="l"/>
        <c:numFmt formatCode="General" sourceLinked="1"/>
        <c:tickLblPos val="none"/>
        <c:crossAx val="6056908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6.062213621602389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1392                          ( </a:t>
                    </a:r>
                    <a:r>
                      <a:rPr lang="en-US" dirty="0"/>
                      <a:t>21%)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0648967551622505E-2"/>
                  <c:y val="-5.07246376811594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1028                  (</a:t>
                    </a:r>
                    <a:r>
                      <a:rPr lang="en-US" dirty="0"/>
                      <a:t>24%)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3598820058996987E-2"/>
                  <c:y val="-4.106280193236719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024                  (</a:t>
                    </a:r>
                    <a:r>
                      <a:rPr lang="en-US" dirty="0"/>
                      <a:t>6%)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2.9498525073746309E-2"/>
                  <c:y val="-4.58937198067635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102             (</a:t>
                    </a:r>
                    <a:r>
                      <a:rPr lang="en-US" dirty="0"/>
                      <a:t>20%)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1.4749262536873038E-2"/>
                  <c:y val="-3.864734299516913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597                        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( 7%)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Sheet1!$D$2:$D$6</c:f>
              <c:strCache>
                <c:ptCount val="5"/>
                <c:pt idx="0">
                  <c:v>QMF 5</c:v>
                </c:pt>
                <c:pt idx="1">
                  <c:v>QMF 4</c:v>
                </c:pt>
                <c:pt idx="2">
                  <c:v>QKMF </c:v>
                </c:pt>
                <c:pt idx="3">
                  <c:v>QMF 6</c:v>
                </c:pt>
                <c:pt idx="4">
                  <c:v>QMF 11( Sh. Shtepiak)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11392</c:v>
                </c:pt>
                <c:pt idx="1">
                  <c:v>11028</c:v>
                </c:pt>
                <c:pt idx="2">
                  <c:v>8024</c:v>
                </c:pt>
                <c:pt idx="3">
                  <c:v>7102</c:v>
                </c:pt>
                <c:pt idx="4">
                  <c:v>2597</c:v>
                </c:pt>
              </c:numCache>
            </c:numRef>
          </c:val>
        </c:ser>
        <c:dLbls>
          <c:showVal val="1"/>
        </c:dLbls>
        <c:shape val="cylinder"/>
        <c:axId val="60599296"/>
        <c:axId val="58872576"/>
        <c:axId val="0"/>
      </c:bar3DChart>
      <c:catAx>
        <c:axId val="60599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872576"/>
        <c:crosses val="autoZero"/>
        <c:auto val="1"/>
        <c:lblAlgn val="ctr"/>
        <c:lblOffset val="100"/>
      </c:catAx>
      <c:valAx>
        <c:axId val="58872576"/>
        <c:scaling>
          <c:orientation val="minMax"/>
        </c:scaling>
        <c:delete val="1"/>
        <c:axPos val="l"/>
        <c:numFmt formatCode="General" sourceLinked="1"/>
        <c:tickLblPos val="none"/>
        <c:crossAx val="6059929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8899456"/>
        <c:axId val="60613376"/>
      </c:barChart>
      <c:catAx>
        <c:axId val="58899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13376"/>
        <c:crosses val="autoZero"/>
        <c:auto val="1"/>
        <c:lblAlgn val="ctr"/>
        <c:lblOffset val="100"/>
      </c:catAx>
      <c:valAx>
        <c:axId val="606133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889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0.01695</cdr:x>
      <cdr:y>0</cdr:y>
    </cdr:from>
    <cdr:to>
      <cdr:x>1</cdr:x>
      <cdr:y>0.12393</cdr:y>
    </cdr:to>
    <cdr:sp macro="" textlink="">
      <cdr:nvSpPr>
        <cdr:cNvPr id="2" name="Title 4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52408" y="0"/>
          <a:ext cx="8839192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ctr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b="1" dirty="0" err="1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Mesatarja</a:t>
          </a:r>
          <a:r>
            <a: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ditore</a:t>
          </a:r>
          <a:r>
            <a: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e </a:t>
          </a:r>
          <a:r>
            <a:rPr lang="en-US" sz="2400" b="1" dirty="0" err="1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shËrbimeve</a:t>
          </a:r>
          <a:r>
            <a: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 </a:t>
          </a:r>
          <a:r>
            <a:rPr lang="en-US" sz="2400" b="1" dirty="0" err="1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të</a:t>
          </a:r>
          <a:r>
            <a: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OFRUARA NGA </a:t>
          </a:r>
          <a:r>
            <a:rPr lang="en-US" sz="2400" b="1" dirty="0" err="1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kuadri</a:t>
          </a:r>
          <a:r>
            <a: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I </a:t>
          </a:r>
          <a:r>
            <a:rPr lang="en-US" sz="2400" b="1" dirty="0" err="1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mesËm</a:t>
          </a:r>
          <a:endParaRPr lang="en-US" sz="2400" b="1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984F-500D-403A-B680-3DE118C5A4D6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1295-066A-4A8C-B491-74D29CDC10FC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42270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1295-066A-4A8C-B491-74D29CDC10FC}" type="slidenum">
              <a:rPr lang="sq-AL" smtClean="0"/>
              <a:pPr/>
              <a:t>17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334440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52E-6609-43C7-B100-075D8BE98CA0}" type="datetimeFigureOut">
              <a:rPr lang="sq-AL" smtClean="0"/>
              <a:pPr/>
              <a:t>2016-09-19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2296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Report I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shËrbimeve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gjashtmujori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                               QKMF, PRISHTINË –2016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Përgatiti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Dr.Teuta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Hoxha</a:t>
            </a:r>
            <a:endParaRPr lang="en-US" b="1" i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6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DITORE e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ndrim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TË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b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96309094"/>
              </p:ext>
            </p:extLst>
          </p:nvPr>
        </p:nvGraphicFramePr>
        <p:xfrm>
          <a:off x="0" y="12192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28600" y="914400"/>
          <a:ext cx="8763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4110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1000"/>
            <a:ext cx="9220200" cy="609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7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7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7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viz.tË</a:t>
            </a: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7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pacijentËve</a:t>
            </a: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7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7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</a:t>
            </a:r>
            <a:r>
              <a:rPr lang="en-US" sz="27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9906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pacientËve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shËrbimet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diagnostike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4478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latin typeface="Times New Roman" pitchFamily="18" charset="0"/>
                <a:cs typeface="Times New Roman" pitchFamily="18" charset="0"/>
              </a:rPr>
              <a:t>REFERIMET PËR SHËRBIME KONSULTATIVE SPECIALISTIKE NE QKUK</a:t>
            </a:r>
            <a:br>
              <a:rPr lang="en-US" sz="2400" b="1" dirty="0" smtClean="0">
                <a:ln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/>
                <a:latin typeface="Times New Roman" pitchFamily="18" charset="0"/>
                <a:cs typeface="Times New Roman" pitchFamily="18" charset="0"/>
              </a:rPr>
              <a:t>( 15% )</a:t>
            </a:r>
            <a:endParaRPr lang="en-US" sz="2400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VIZI. MJEK. TË ORDINUARA NË SHËRB. KONSULTATIVE TË QKMF</a:t>
            </a:r>
            <a:b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 (3%)</a:t>
            </a:r>
            <a:endParaRPr lang="en-US" sz="2800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REFERIMI I SIPAS QMF NË EMERGJENCË</a:t>
            </a:r>
            <a:b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(nr. 5758- </a:t>
            </a:r>
            <a:r>
              <a:rPr lang="en-US" sz="2800" b="1" dirty="0" err="1" smtClean="0">
                <a:ln/>
                <a:latin typeface="Times New Roman" pitchFamily="18" charset="0"/>
                <a:cs typeface="Times New Roman" pitchFamily="18" charset="0"/>
              </a:rPr>
              <a:t>mesatarja</a:t>
            </a: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en-US" sz="2800" b="1" dirty="0" err="1" smtClean="0">
                <a:ln/>
                <a:latin typeface="Times New Roman" pitchFamily="18" charset="0"/>
                <a:cs typeface="Times New Roman" pitchFamily="18" charset="0"/>
              </a:rPr>
              <a:t>pac</a:t>
            </a: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 smtClean="0">
                <a:ln/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/>
                <a:latin typeface="Times New Roman" pitchFamily="18" charset="0"/>
                <a:cs typeface="Times New Roman" pitchFamily="18" charset="0"/>
              </a:rPr>
              <a:t>ditë</a:t>
            </a: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524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8685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Hapja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Kartelave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- 2016</a:t>
            </a:r>
            <a:b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(nr-10600)</a:t>
            </a:r>
            <a:b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5747726"/>
              </p:ext>
            </p:extLst>
          </p:nvPr>
        </p:nvGraphicFramePr>
        <p:xfrm>
          <a:off x="1219200" y="2895600"/>
          <a:ext cx="8915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0" y="1295400"/>
          <a:ext cx="91440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447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28600" y="9144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594079" y="228600"/>
            <a:ext cx="654377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shËrbimete</a:t>
            </a:r>
            <a:r>
              <a:rPr lang="en-US" sz="28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8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tjera</a:t>
            </a:r>
            <a:r>
              <a:rPr lang="en-US" sz="28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- </a:t>
            </a:r>
            <a:r>
              <a:rPr lang="en-US" sz="28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intervenimet</a:t>
            </a:r>
            <a:endParaRPr lang="en-US" sz="28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black">
          <a:xfrm>
            <a:off x="762000" y="1905000"/>
            <a:ext cx="7239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i="1" kern="0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ShËrbimi</a:t>
            </a:r>
            <a:r>
              <a:rPr lang="en-US" sz="4000" i="1" kern="0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I </a:t>
            </a:r>
            <a:r>
              <a:rPr lang="en-US" sz="4000" i="1" kern="0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shËndetit</a:t>
            </a:r>
            <a:r>
              <a:rPr lang="en-US" sz="4000" i="1" kern="0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oral </a:t>
            </a:r>
            <a:endParaRPr lang="en-US" sz="4000" kern="0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355001"/>
            <a:ext cx="9296400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shËrbimet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shËndetËsore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(nr.1 258 965) </a:t>
            </a:r>
            <a:endParaRPr kumimoji="0" lang="en-US" sz="2400" b="1" i="0" u="none" strike="noStrike" kern="1200" cap="none" spc="0" normalizeH="0" baseline="0" noProof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244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295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228600"/>
            <a:ext cx="85344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latin typeface="Times New Roman" pitchFamily="18" charset="0"/>
                <a:cs typeface="Times New Roman" pitchFamily="18" charset="0"/>
              </a:rPr>
              <a:t>VIZITAT STOMATOLOGJIKE SIPAS QENDRAVE                    (NR. 46621)</a:t>
            </a:r>
            <a:endParaRPr lang="en-US" sz="2400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MESATARJA DITORE PËR STOMATOLOG </a:t>
            </a:r>
            <a:br>
              <a:rPr lang="en-US" sz="2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mesatarja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ditore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-10  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pacient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9906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smtClean="0">
                <a:ln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PUNËT E KRYERA NË SHËRBIMIN E SHËNDETIT ORAL</a:t>
            </a:r>
            <a:endParaRPr lang="sq-AL" sz="2800" b="1" dirty="0">
              <a:ln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5334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shËrbimete</a:t>
            </a:r>
            <a:r>
              <a:rPr lang="en-US" sz="2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stomatologjike</a:t>
            </a:r>
            <a:endParaRPr lang="en-US" sz="2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143000"/>
          <a:ext cx="86106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28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shËrbimete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stomatologjike</a:t>
            </a:r>
            <a:endParaRPr lang="en-US" sz="2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2672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36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> </a:t>
            </a:r>
            <a:endParaRPr lang="en-US" sz="3600" b="1" i="1" dirty="0" smtClean="0">
              <a:ln/>
              <a:solidFill>
                <a:sysClr val="windowText" lastClr="000000"/>
              </a:solidFill>
              <a:latin typeface="Stencil" pitchFamily="82" charset="0"/>
            </a:endParaRPr>
          </a:p>
          <a:p>
            <a:pPr marL="0" indent="0" algn="ctr">
              <a:buNone/>
            </a:pPr>
            <a:r>
              <a:rPr lang="en-US" sz="36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36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shËrbimi</a:t>
            </a:r>
            <a:r>
              <a:rPr lang="en-US" sz="36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36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specialistik</a:t>
            </a:r>
            <a:r>
              <a:rPr lang="en-US" sz="36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-</a:t>
            </a:r>
            <a:r>
              <a:rPr lang="en-US" sz="36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kONSULTATIV</a:t>
            </a:r>
            <a:endParaRPr lang="en-US" sz="36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1022313"/>
              </p:ext>
            </p:extLst>
          </p:nvPr>
        </p:nvGraphicFramePr>
        <p:xfrm>
          <a:off x="0" y="858693"/>
          <a:ext cx="9144000" cy="5999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572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i="1" dirty="0" smtClean="0">
                <a:ln w="50800"/>
                <a:latin typeface="Stencil" pitchFamily="82" charset="0"/>
              </a:rPr>
              <a:t>MESATARJA   DITORE E  </a:t>
            </a:r>
            <a:r>
              <a:rPr lang="en-US" sz="2400" i="1" dirty="0">
                <a:ln w="50800"/>
                <a:latin typeface="Stencil" pitchFamily="82" charset="0"/>
              </a:rPr>
              <a:t>VIZITAVE </a:t>
            </a:r>
            <a:r>
              <a:rPr lang="en-US" sz="2400" i="1" dirty="0" smtClean="0">
                <a:ln w="50800"/>
                <a:latin typeface="Stencil" pitchFamily="82" charset="0"/>
              </a:rPr>
              <a:t>MJKËSORE  </a:t>
            </a:r>
            <a:r>
              <a:rPr lang="en-US" sz="2400" i="1" dirty="0" err="1" smtClean="0">
                <a:ln w="50800"/>
                <a:latin typeface="Stencil" pitchFamily="82" charset="0"/>
              </a:rPr>
              <a:t>pËr</a:t>
            </a:r>
            <a:r>
              <a:rPr lang="en-US" sz="2400" i="1" dirty="0" smtClean="0">
                <a:ln w="50800"/>
                <a:latin typeface="Stencil" pitchFamily="82" charset="0"/>
              </a:rPr>
              <a:t> </a:t>
            </a:r>
            <a:r>
              <a:rPr lang="en-US" sz="2400" i="1" dirty="0" err="1" smtClean="0">
                <a:ln w="50800"/>
                <a:latin typeface="Stencil" pitchFamily="82" charset="0"/>
              </a:rPr>
              <a:t>mjek</a:t>
            </a:r>
            <a:r>
              <a:rPr lang="en-US" sz="2400" i="1" dirty="0" smtClean="0">
                <a:ln w="50800"/>
                <a:latin typeface="Stencil" pitchFamily="82" charset="0"/>
              </a:rPr>
              <a:t>– </a:t>
            </a:r>
            <a:r>
              <a:rPr lang="en-US" sz="2400" i="1" dirty="0" err="1" smtClean="0">
                <a:ln w="50800"/>
                <a:latin typeface="Stencil" pitchFamily="82" charset="0"/>
              </a:rPr>
              <a:t>shËrbimit</a:t>
            </a:r>
            <a:r>
              <a:rPr lang="en-US" sz="2400" i="1" dirty="0" smtClean="0">
                <a:ln w="50800"/>
                <a:latin typeface="Stencil" pitchFamily="82" charset="0"/>
              </a:rPr>
              <a:t> </a:t>
            </a:r>
            <a:r>
              <a:rPr lang="en-US" sz="2400" i="1" dirty="0" err="1" smtClean="0">
                <a:ln w="50800"/>
                <a:latin typeface="Stencil" pitchFamily="82" charset="0"/>
              </a:rPr>
              <a:t>konsultative</a:t>
            </a:r>
            <a:r>
              <a:rPr lang="en-US" sz="2400" i="1" dirty="0" smtClean="0">
                <a:ln w="50800"/>
                <a:latin typeface="Stencil" pitchFamily="82" charset="0"/>
              </a:rPr>
              <a:t>  </a:t>
            </a:r>
            <a:r>
              <a:rPr lang="en-US" sz="2400" i="1" dirty="0" err="1" smtClean="0">
                <a:ln w="50800"/>
                <a:latin typeface="Stencil" pitchFamily="82" charset="0"/>
              </a:rPr>
              <a:t>specialistik</a:t>
            </a:r>
            <a:r>
              <a:rPr lang="en-US" sz="2400" dirty="0">
                <a:ln w="50800"/>
              </a:rPr>
              <a:t/>
            </a:r>
            <a:br>
              <a:rPr lang="en-US" sz="2400" dirty="0">
                <a:ln w="50800"/>
              </a:rPr>
            </a:br>
            <a:endParaRPr lang="en-US" sz="2400" dirty="0">
              <a:ln w="5080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220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25940" y="110327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–PËR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838200"/>
          <a:ext cx="8991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0302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1295400"/>
            <a:ext cx="7620000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normalizeH="0" baseline="0" noProof="0" dirty="0" err="1" smtClean="0">
                <a:ln/>
                <a:solidFill>
                  <a:sysClr val="windowText" lastClr="000000"/>
                </a:solidFill>
                <a:uLnTx/>
                <a:uFillTx/>
                <a:latin typeface="Stencil" pitchFamily="82" charset="0"/>
                <a:ea typeface="+mj-ea"/>
                <a:cs typeface="+mj-cs"/>
              </a:rPr>
              <a:t>shËrbimi</a:t>
            </a:r>
            <a:r>
              <a:rPr kumimoji="0" lang="en-US" sz="4400" b="1" i="1" u="none" strike="noStrike" kern="1200" normalizeH="0" noProof="0" dirty="0" smtClean="0">
                <a:ln/>
                <a:solidFill>
                  <a:sysClr val="windowText" lastClr="000000"/>
                </a:solidFill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4400" b="1" i="1" u="none" strike="noStrike" kern="1200" normalizeH="0" baseline="0" noProof="0" dirty="0" smtClean="0">
                <a:ln/>
                <a:solidFill>
                  <a:sysClr val="windowText" lastClr="000000"/>
                </a:solidFill>
                <a:uLnTx/>
                <a:uFillTx/>
                <a:latin typeface="Stencil" pitchFamily="82" charset="0"/>
                <a:ea typeface="+mj-ea"/>
                <a:cs typeface="+mj-cs"/>
              </a:rPr>
              <a:t>DIAGNOSTIKËs-</a:t>
            </a:r>
            <a:r>
              <a:rPr kumimoji="0" lang="en-US" sz="4400" b="1" i="1" u="none" strike="noStrike" kern="1200" normalizeH="0" baseline="0" noProof="0" dirty="0" err="1" smtClean="0">
                <a:ln/>
                <a:solidFill>
                  <a:sysClr val="windowText" lastClr="000000"/>
                </a:solidFill>
                <a:uLnTx/>
                <a:uFillTx/>
                <a:latin typeface="Stencil" pitchFamily="82" charset="0"/>
                <a:ea typeface="+mj-ea"/>
                <a:cs typeface="+mj-cs"/>
              </a:rPr>
              <a:t>laboratorike</a:t>
            </a:r>
            <a:endParaRPr kumimoji="0" lang="en-US" sz="4400" b="1" i="0" u="none" strike="noStrike" kern="1200" normalizeH="0" baseline="0" noProof="0" dirty="0">
              <a:ln/>
              <a:solidFill>
                <a:sysClr val="windowText" lastClr="00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6200" y="12970"/>
            <a:ext cx="89154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Vizitat</a:t>
            </a:r>
            <a: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 e </a:t>
            </a:r>
            <a:r>
              <a:rPr lang="en-US" sz="24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pacientËve</a:t>
            </a:r>
            <a: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pËr</a:t>
            </a:r>
            <a: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diagnostifikim</a:t>
            </a:r>
            <a: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laboratorik</a:t>
            </a:r>
            <a: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                                       </a:t>
            </a:r>
            <a:b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</a:br>
            <a:r>
              <a:rPr lang="en-US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tencil" pitchFamily="82" charset="0"/>
              </a:rPr>
              <a:t>(nr.- 42679)</a:t>
            </a:r>
            <a:endParaRPr lang="en-US" sz="24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8382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000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9409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Raport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I 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vizitave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mjekËsor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–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GjASHTËMUJORI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- 2016</a:t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(nr.=534534)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985837"/>
          <a:ext cx="9144000" cy="571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334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"/>
            <a:ext cx="8610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/>
                <a:latin typeface="Stencil" pitchFamily="82" charset="0"/>
              </a:rPr>
              <a:t>Mesatarja</a:t>
            </a:r>
            <a:r>
              <a:rPr lang="en-US" sz="2400" b="1" dirty="0" smtClean="0">
                <a:ln/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latin typeface="Stencil" pitchFamily="82" charset="0"/>
              </a:rPr>
              <a:t>ditore</a:t>
            </a:r>
            <a:r>
              <a:rPr lang="en-US" sz="2400" b="1" dirty="0" smtClean="0">
                <a:ln/>
                <a:latin typeface="Stencil" pitchFamily="82" charset="0"/>
              </a:rPr>
              <a:t> e </a:t>
            </a:r>
            <a:r>
              <a:rPr lang="en-US" sz="2400" b="1" dirty="0" err="1" smtClean="0">
                <a:ln/>
                <a:latin typeface="Stencil" pitchFamily="82" charset="0"/>
              </a:rPr>
              <a:t>pacienteve</a:t>
            </a:r>
            <a:r>
              <a:rPr lang="en-US" sz="2400" b="1" dirty="0" smtClean="0">
                <a:ln/>
                <a:latin typeface="Stencil" pitchFamily="82" charset="0"/>
              </a:rPr>
              <a:t> per </a:t>
            </a:r>
            <a:r>
              <a:rPr lang="en-US" sz="2400" b="1" dirty="0" err="1" smtClean="0">
                <a:ln/>
                <a:latin typeface="Stencil" pitchFamily="82" charset="0"/>
              </a:rPr>
              <a:t>diagnostifikim</a:t>
            </a:r>
            <a:r>
              <a:rPr lang="en-US" sz="2400" b="1" dirty="0" smtClean="0">
                <a:ln/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latin typeface="Stencil" pitchFamily="82" charset="0"/>
              </a:rPr>
              <a:t>laboratorik</a:t>
            </a:r>
            <a:r>
              <a:rPr lang="en-US" sz="2400" b="1" dirty="0" smtClean="0">
                <a:ln/>
                <a:latin typeface="Stencil" pitchFamily="82" charset="0"/>
              </a:rPr>
              <a:t> -  2016                                     </a:t>
            </a:r>
            <a:br>
              <a:rPr lang="en-US" sz="2400" b="1" dirty="0" smtClean="0">
                <a:ln/>
                <a:latin typeface="Stencil" pitchFamily="82" charset="0"/>
              </a:rPr>
            </a:br>
            <a:endParaRPr lang="en-US" sz="2400" b="1" dirty="0">
              <a:ln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0668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4293441998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270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rezultatet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patologjike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618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914400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Raport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I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I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vlerave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patologjike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tË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analizave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laboratorike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( %)</a:t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(nr.=58434),    15.5% -2016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7620000" cy="28956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shËrbimi</a:t>
            </a:r>
            <a:r>
              <a:rPr lang="en-US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DIAGNOSTIK-</a:t>
            </a:r>
            <a:r>
              <a:rPr lang="en-US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radiologjik</a:t>
            </a:r>
            <a:endParaRPr lang="en-US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0" y="-38375"/>
            <a:ext cx="89916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Pacient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për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diagnostifikim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Radiologjike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"/>
            <a:ext cx="8610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MESATARJA DITORE E PACIENTËVE PËR DIAGNOSTIFIKIM  RADIOLOGJIK</a:t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277100" cy="24003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Njesisa</a:t>
            </a:r>
            <a:r>
              <a:rPr lang="en-US" sz="32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32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shËndetit</a:t>
            </a:r>
            <a:r>
              <a:rPr lang="en-US" sz="32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publiK</a:t>
            </a:r>
            <a:r>
              <a:rPr lang="en-US" sz="32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br>
              <a:rPr lang="en-US" sz="32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32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QKMF, PRISHTINË </a:t>
            </a:r>
            <a:endParaRPr lang="en-US" sz="32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"/>
            <a:ext cx="899160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MORBIDITETI  SIPAS KNS 10 </a:t>
            </a:r>
            <a:b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sq-AL" sz="2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533400"/>
          <a:ext cx="914400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8382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MORBIDITETI  SIPAS KNS 10 </a:t>
            </a:r>
            <a:b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sq-AL" sz="28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609600"/>
          <a:ext cx="8839200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Mortaliteti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(nr=22)</a:t>
            </a:r>
          </a:p>
          <a:p>
            <a:pPr algn="ctr"/>
            <a: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  <a:t>      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6096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smtClean="0">
                <a:ln/>
                <a:solidFill>
                  <a:srgbClr val="26077F"/>
                </a:solidFill>
                <a:latin typeface="Times New Roman" pitchFamily="18" charset="0"/>
                <a:cs typeface="Times New Roman" pitchFamily="18" charset="0"/>
              </a:rPr>
              <a:t> VIZITAT MJEKËSORE  TË KRAHASUARA ME GJASHTËMUJORIN E VITIT 2015 NË PËRQINDJE                  (</a:t>
            </a:r>
            <a:r>
              <a:rPr lang="en-US" sz="2800" b="1" dirty="0" err="1" smtClean="0">
                <a:ln/>
                <a:solidFill>
                  <a:srgbClr val="26077F"/>
                </a:solidFill>
                <a:latin typeface="Times New Roman" pitchFamily="18" charset="0"/>
                <a:cs typeface="Times New Roman" pitchFamily="18" charset="0"/>
              </a:rPr>
              <a:t>Rritje</a:t>
            </a:r>
            <a:r>
              <a:rPr lang="en-US" sz="2800" b="1" dirty="0" smtClean="0">
                <a:ln/>
                <a:solidFill>
                  <a:srgbClr val="26077F"/>
                </a:solidFill>
                <a:latin typeface="Times New Roman" pitchFamily="18" charset="0"/>
                <a:cs typeface="Times New Roman" pitchFamily="18" charset="0"/>
              </a:rPr>
              <a:t> -15%)</a:t>
            </a:r>
            <a:br>
              <a:rPr lang="en-US" sz="2800" b="1" dirty="0" smtClean="0">
                <a:ln/>
                <a:solidFill>
                  <a:srgbClr val="26077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n/>
              <a:solidFill>
                <a:srgbClr val="2607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295400"/>
          <a:ext cx="8915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smtClean="0">
                <a:ln/>
                <a:latin typeface="Stencil" pitchFamily="82" charset="0"/>
              </a:rPr>
              <a:t>PARAQITJA E SËMUNDJEVE NGJIT</a:t>
            </a:r>
            <a:r>
              <a:rPr lang="en-US" sz="2800" b="1" dirty="0" smtClean="0">
                <a:ln/>
              </a:rPr>
              <a:t>Ë</a:t>
            </a:r>
            <a:r>
              <a:rPr lang="en-US" sz="2800" b="1" dirty="0" smtClean="0">
                <a:ln/>
                <a:latin typeface="Stencil" pitchFamily="82" charset="0"/>
              </a:rPr>
              <a:t>SE Nr.=16851</a:t>
            </a:r>
            <a:endParaRPr lang="en-US" sz="2800" b="1" dirty="0">
              <a:ln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3716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45074668"/>
              </p:ext>
            </p:extLst>
          </p:nvPr>
        </p:nvGraphicFramePr>
        <p:xfrm>
          <a:off x="304800" y="762000"/>
          <a:ext cx="8686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1226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I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imunizimit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me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vaksin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. TË OBLIGUAR  SIPAS  SKEMËS  -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primovaksina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b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9263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endPara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762000"/>
          <a:ext cx="8839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Vlerat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fituara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ng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Femijet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0-5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vjetË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5556575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uta\Desktop\Beautiful-Na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914400"/>
            <a:ext cx="4581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 FALIMINDERIT PËR VËMENDJE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 err="1" smtClean="0">
                <a:ln/>
                <a:latin typeface="Stencil" pitchFamily="82" charset="0"/>
              </a:rPr>
              <a:t>Raport</a:t>
            </a:r>
            <a:r>
              <a:rPr lang="en-US" sz="2800" b="1" dirty="0" smtClean="0">
                <a:ln/>
                <a:latin typeface="Stencil" pitchFamily="82" charset="0"/>
              </a:rPr>
              <a:t> I </a:t>
            </a:r>
            <a:r>
              <a:rPr lang="en-US" sz="2800" b="1" dirty="0" err="1" smtClean="0">
                <a:ln/>
                <a:latin typeface="Stencil" pitchFamily="82" charset="0"/>
              </a:rPr>
              <a:t>vizitave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mjekËsor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nË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amf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te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tË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krahasuar</a:t>
            </a:r>
            <a:r>
              <a:rPr lang="en-US" sz="2800" b="1" dirty="0" smtClean="0">
                <a:ln/>
                <a:latin typeface="Stencil" pitchFamily="82" charset="0"/>
              </a:rPr>
              <a:t> me </a:t>
            </a:r>
            <a:r>
              <a:rPr lang="en-US" sz="2800" b="1" dirty="0" err="1" smtClean="0">
                <a:ln/>
                <a:latin typeface="Stencil" pitchFamily="82" charset="0"/>
              </a:rPr>
              <a:t>periudhËn</a:t>
            </a:r>
            <a:r>
              <a:rPr lang="en-US" sz="2800" b="1" dirty="0" smtClean="0">
                <a:ln/>
                <a:latin typeface="Stencil" pitchFamily="82" charset="0"/>
              </a:rPr>
              <a:t>  e </a:t>
            </a:r>
            <a:r>
              <a:rPr lang="en-US" sz="2800" b="1" dirty="0" err="1" smtClean="0">
                <a:ln/>
                <a:latin typeface="Stencil" pitchFamily="82" charset="0"/>
              </a:rPr>
              <a:t>gjashtËmujore</a:t>
            </a:r>
            <a:r>
              <a:rPr lang="en-US" sz="2800" b="1" dirty="0" smtClean="0">
                <a:ln/>
                <a:latin typeface="Stencil" pitchFamily="82" charset="0"/>
              </a:rPr>
              <a:t> </a:t>
            </a:r>
            <a:r>
              <a:rPr lang="en-US" sz="2800" b="1" dirty="0" err="1" smtClean="0">
                <a:ln/>
                <a:latin typeface="Stencil" pitchFamily="82" charset="0"/>
              </a:rPr>
              <a:t>tË</a:t>
            </a:r>
            <a:r>
              <a:rPr lang="en-US" sz="2800" b="1" dirty="0" smtClean="0">
                <a:ln/>
                <a:latin typeface="Stencil" pitchFamily="82" charset="0"/>
              </a:rPr>
              <a:t> 2015</a:t>
            </a:r>
            <a:br>
              <a:rPr lang="en-US" sz="2800" b="1" dirty="0" smtClean="0">
                <a:ln/>
                <a:latin typeface="Stencil" pitchFamily="82" charset="0"/>
              </a:rPr>
            </a:br>
            <a:r>
              <a:rPr lang="en-US" sz="2800" b="1" dirty="0" smtClean="0">
                <a:ln/>
                <a:latin typeface="Stencil" pitchFamily="82" charset="0"/>
              </a:rPr>
              <a:t>(nr.=12932)</a:t>
            </a:r>
            <a:endParaRPr lang="en-US" sz="2800" b="1" dirty="0">
              <a:ln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369332"/>
            <a:ext cx="89916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17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VIZITAT MJEKËSORE NË QKMF – KRAHASUAR ME PERIUDHËN E NJEJTË TË VITI 2015</a:t>
            </a:r>
            <a:br>
              <a:rPr lang="en-US" sz="2400" b="1" dirty="0" smtClean="0">
                <a:ln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(NR.117910)</a:t>
            </a:r>
            <a:endParaRPr lang="en-US" sz="2400" b="1" dirty="0">
              <a:ln/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28600" y="11430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95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Mesatarja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ditore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e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vizitave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mjkËsore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SIPAS QENDRAVE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58078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viz.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ShËrbimet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</a:t>
            </a:r>
            <a:b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mjekËsia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familjare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qendrav</a:t>
            </a:r>
            <a:endParaRPr lang="en-US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914400"/>
          <a:ext cx="8763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143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28600" y="-32265"/>
            <a:ext cx="89154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viz. </a:t>
            </a:r>
            <a:r>
              <a:rPr lang="en-US" sz="2000" b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mjkËsore</a:t>
            </a:r>
            <a:r>
              <a:rPr lang="en-US" sz="20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 </a:t>
            </a:r>
            <a:r>
              <a:rPr lang="en-US" sz="2000" b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ndËrimin</a:t>
            </a:r>
            <a:r>
              <a:rPr lang="en-US" sz="20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e </a:t>
            </a:r>
            <a:r>
              <a:rPr lang="en-US" sz="20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natËs</a:t>
            </a:r>
            <a: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/>
            </a:r>
            <a:br>
              <a:rPr lang="en-US" sz="20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000" b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dhe</a:t>
            </a:r>
            <a:r>
              <a:rPr lang="en-US" sz="20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shËrbimiN</a:t>
            </a:r>
            <a: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shtËpijak</a:t>
            </a:r>
            <a: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KRAHASUAR ME GJASHTËMUJORIN E 2015</a:t>
            </a:r>
            <a:b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(nr.37546 &amp; 2597)</a:t>
            </a:r>
            <a:b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endParaRPr lang="en-US" sz="20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1430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78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9794</TotalTime>
  <Words>978</Words>
  <Application>Microsoft Office PowerPoint</Application>
  <PresentationFormat>On-screen Show (4:3)</PresentationFormat>
  <Paragraphs>305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Report I shËrbimeve shËndetËsore gjashtmujori I parË                                             QKMF, PRISHTINË –2016</vt:lpstr>
      <vt:lpstr>Slide 2</vt:lpstr>
      <vt:lpstr>Raport I  vizitave mjekËsor – GjASHTËMUJORI - 2016 (nr.=534534) </vt:lpstr>
      <vt:lpstr> VIZITAT MJEKËSORE  TË KRAHASUARA ME GJASHTËMUJORIN E VITIT 2015 NË PËRQINDJE                  (Rritje -15%) </vt:lpstr>
      <vt:lpstr>Raport I vizitave mjekËsor nË amf te tË krahasuar me periudhËn  e gjashtËmujore tË 2015 (nr.=12932)</vt:lpstr>
      <vt:lpstr>VIZITAT MJEKËSORE NË QKMF – KRAHASUAR ME PERIUDHËN E NJEJTË TË VITI 2015 (NR.117910)</vt:lpstr>
      <vt:lpstr>Slide 7</vt:lpstr>
      <vt:lpstr>Mesatarja ditore e viz. mjekËsore pËr ShËrbimet e  mjekËsia familjare sipas qendrav</vt:lpstr>
      <vt:lpstr>viz. mjkËsore NË ndËrimin e natËs  dhe shËrbimiN shtËpijak KRAHASUAR ME GJASHTËMUJORIN E 2015 (nr.37546 &amp; 2597) </vt:lpstr>
      <vt:lpstr>Mesatarja  DITORE e pacienteve pËr ndrim  TË natËs   </vt:lpstr>
      <vt:lpstr>Mesatarja  ditor I  viz.tË  pacijentËve pËr mjek    </vt:lpstr>
      <vt:lpstr>Mesatarja  ditor  e pacientËve nË shËrbimet diagnostike</vt:lpstr>
      <vt:lpstr>REFERIMET PËR SHËRBIME KONSULTATIVE SPECIALISTIKE NE QKUK ( 15% )</vt:lpstr>
      <vt:lpstr>VIZI. MJEK. TË ORDINUARA NË SHËRB. KONSULTATIVE TË QKMF  (3%)</vt:lpstr>
      <vt:lpstr>REFERIMI I SIPAS QMF NË EMERGJENCË (nr. 5758- mesatarja 31 pac . në ditë)</vt:lpstr>
      <vt:lpstr>Slide 16</vt:lpstr>
      <vt:lpstr> Hapja e Kartelave shËndetËsore- 2016 (nr-10600) </vt:lpstr>
      <vt:lpstr>Slide 18</vt:lpstr>
      <vt:lpstr>Slide 19</vt:lpstr>
      <vt:lpstr>Slide 20</vt:lpstr>
      <vt:lpstr>MESATARJA DITORE PËR STOMATOLOG  (mesatarja ditore -10  pacient)</vt:lpstr>
      <vt:lpstr>PUNËT E KRYERA NË SHËRBIMIN E SHËNDETIT ORAL</vt:lpstr>
      <vt:lpstr>Slide 23</vt:lpstr>
      <vt:lpstr>Slide 24</vt:lpstr>
      <vt:lpstr>Slide 25</vt:lpstr>
      <vt:lpstr>MESATARJA   DITORE E  VIZITAVE MJKËSORE  pËr mjek– shËrbimit konsultative  specialistik </vt:lpstr>
      <vt:lpstr>Slide 27</vt:lpstr>
      <vt:lpstr>Slide 28</vt:lpstr>
      <vt:lpstr>Slide 29</vt:lpstr>
      <vt:lpstr>Slide 30</vt:lpstr>
      <vt:lpstr>analizat  laboratorik /rezultatet patologjike             </vt:lpstr>
      <vt:lpstr>Slide 32</vt:lpstr>
      <vt:lpstr> shËrbimi DIAGNOSTIK-radiologjik</vt:lpstr>
      <vt:lpstr>Pacient  për diagnostifikim Radiologjike   </vt:lpstr>
      <vt:lpstr>Slide 35</vt:lpstr>
      <vt:lpstr>Njesisa  shËndetit publiK  QKMF, PRISHTINË </vt:lpstr>
      <vt:lpstr>Slide 37</vt:lpstr>
      <vt:lpstr>Slide 38</vt:lpstr>
      <vt:lpstr>Slide 39</vt:lpstr>
      <vt:lpstr>PARAQITJA E SËMUNDJEVE NGJITËSE Nr.=16851</vt:lpstr>
      <vt:lpstr>RAPORT I imunizimit  me vaksin. TË OBLIGUAR  SIPAS  SKEMËS  - primovaksina   </vt:lpstr>
      <vt:lpstr>Slide 42</vt:lpstr>
      <vt:lpstr>Vlerat e fituara ng Femijet  E matur / peshuar 0-5 vjetË- 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Teuta Hoxha</dc:creator>
  <cp:lastModifiedBy>InfoPrint</cp:lastModifiedBy>
  <cp:revision>1043</cp:revision>
  <dcterms:created xsi:type="dcterms:W3CDTF">2013-05-10T10:02:58Z</dcterms:created>
  <dcterms:modified xsi:type="dcterms:W3CDTF">2016-09-19T06:08:13Z</dcterms:modified>
</cp:coreProperties>
</file>