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1.xml" ContentType="application/vnd.openxmlformats-officedocument.themeOverr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4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5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6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7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8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9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60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1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2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3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4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5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6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67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68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69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70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71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8" r:id="rId2"/>
    <p:sldId id="344" r:id="rId3"/>
    <p:sldId id="345" r:id="rId4"/>
    <p:sldId id="327" r:id="rId5"/>
    <p:sldId id="260" r:id="rId6"/>
    <p:sldId id="365" r:id="rId7"/>
    <p:sldId id="358" r:id="rId8"/>
    <p:sldId id="366" r:id="rId9"/>
    <p:sldId id="363" r:id="rId10"/>
    <p:sldId id="367" r:id="rId11"/>
    <p:sldId id="262" r:id="rId12"/>
    <p:sldId id="369" r:id="rId13"/>
    <p:sldId id="368" r:id="rId14"/>
    <p:sldId id="331" r:id="rId15"/>
    <p:sldId id="348" r:id="rId16"/>
    <p:sldId id="349" r:id="rId17"/>
    <p:sldId id="269" r:id="rId18"/>
    <p:sldId id="370" r:id="rId19"/>
    <p:sldId id="371" r:id="rId20"/>
    <p:sldId id="272" r:id="rId21"/>
    <p:sldId id="273" r:id="rId22"/>
    <p:sldId id="274" r:id="rId23"/>
    <p:sldId id="275" r:id="rId24"/>
    <p:sldId id="350" r:id="rId25"/>
    <p:sldId id="278" r:id="rId26"/>
    <p:sldId id="279" r:id="rId27"/>
    <p:sldId id="280" r:id="rId28"/>
    <p:sldId id="281" r:id="rId29"/>
    <p:sldId id="298" r:id="rId30"/>
    <p:sldId id="299" r:id="rId31"/>
    <p:sldId id="283" r:id="rId32"/>
    <p:sldId id="359" r:id="rId33"/>
    <p:sldId id="285" r:id="rId34"/>
    <p:sldId id="334" r:id="rId35"/>
    <p:sldId id="351" r:id="rId36"/>
    <p:sldId id="288" r:id="rId37"/>
    <p:sldId id="287" r:id="rId38"/>
    <p:sldId id="289" r:id="rId39"/>
    <p:sldId id="335" r:id="rId40"/>
    <p:sldId id="291" r:id="rId41"/>
    <p:sldId id="292" r:id="rId42"/>
    <p:sldId id="336" r:id="rId43"/>
    <p:sldId id="337" r:id="rId44"/>
    <p:sldId id="321" r:id="rId45"/>
    <p:sldId id="295" r:id="rId46"/>
    <p:sldId id="297" r:id="rId47"/>
    <p:sldId id="301" r:id="rId48"/>
    <p:sldId id="302" r:id="rId49"/>
    <p:sldId id="303" r:id="rId50"/>
    <p:sldId id="300" r:id="rId51"/>
    <p:sldId id="304" r:id="rId52"/>
    <p:sldId id="385" r:id="rId53"/>
    <p:sldId id="374" r:id="rId54"/>
    <p:sldId id="339" r:id="rId55"/>
    <p:sldId id="340" r:id="rId56"/>
    <p:sldId id="307" r:id="rId57"/>
    <p:sldId id="355" r:id="rId58"/>
    <p:sldId id="356" r:id="rId59"/>
    <p:sldId id="357" r:id="rId60"/>
    <p:sldId id="382" r:id="rId61"/>
    <p:sldId id="309" r:id="rId62"/>
    <p:sldId id="310" r:id="rId63"/>
    <p:sldId id="375" r:id="rId64"/>
    <p:sldId id="311" r:id="rId65"/>
    <p:sldId id="313" r:id="rId66"/>
    <p:sldId id="314" r:id="rId67"/>
    <p:sldId id="360" r:id="rId68"/>
    <p:sldId id="379" r:id="rId69"/>
    <p:sldId id="376" r:id="rId70"/>
    <p:sldId id="377" r:id="rId71"/>
    <p:sldId id="378" r:id="rId72"/>
    <p:sldId id="386" r:id="rId73"/>
    <p:sldId id="316" r:id="rId74"/>
    <p:sldId id="342" r:id="rId75"/>
    <p:sldId id="384" r:id="rId76"/>
  </p:sldIdLst>
  <p:sldSz cx="12192000" cy="6858000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  <p:cmAuthor id="2" name="NB" initials="N" lastIdx="1" clrIdx="1">
    <p:extLst>
      <p:ext uri="{19B8F6BF-5375-455C-9EA6-DF929625EA0E}">
        <p15:presenceInfo xmlns:p15="http://schemas.microsoft.com/office/powerpoint/2012/main" userId="NB" providerId="None"/>
      </p:ext>
    </p:extLst>
  </p:cmAuthor>
  <p:cmAuthor id="3" name="Xhevrije Canolli" initials="XC" lastIdx="3" clrIdx="2">
    <p:extLst>
      <p:ext uri="{19B8F6BF-5375-455C-9EA6-DF929625EA0E}">
        <p15:presenceInfo xmlns:p15="http://schemas.microsoft.com/office/powerpoint/2012/main" userId="S-1-5-21-1483027807-1206089400-4126525344-45014" providerId="AD"/>
      </p:ext>
    </p:extLst>
  </p:cmAuthor>
  <p:cmAuthor id="4" name="arjet" initials="a" lastIdx="1" clrIdx="3">
    <p:extLst>
      <p:ext uri="{19B8F6BF-5375-455C-9EA6-DF929625EA0E}">
        <p15:presenceInfo xmlns:p15="http://schemas.microsoft.com/office/powerpoint/2012/main" userId="arje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FBBDE5"/>
    <a:srgbClr val="99FFCC"/>
    <a:srgbClr val="00B9FA"/>
    <a:srgbClr val="FFFF66"/>
    <a:srgbClr val="3DDBC8"/>
    <a:srgbClr val="99FF66"/>
    <a:srgbClr val="33CCFF"/>
    <a:srgbClr val="00CC99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egaditja%20e%20rapo.per%20gjashtemu.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RAPORT%20VJET.%20VIZ.%20MJEKE.%202016\Raporti%20i%20pergjithshem%202016.xls" TargetMode="Externa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3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5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7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8.xlsx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9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810-4FA6-8510-654B08905150}"/>
              </c:ext>
            </c:extLst>
          </c:dPt>
          <c:dLbls>
            <c:dLbl>
              <c:idx val="0"/>
              <c:layout>
                <c:manualLayout>
                  <c:x val="-9.3810097999397289E-4"/>
                  <c:y val="0.1537841119071973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1033192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810-4FA6-8510-654B0890515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396977217299301E-3"/>
                  <c:y val="0.2004815884643279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2037557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810-4FA6-8510-654B0890515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Viz.Shër!$B$51:$E$51</c:f>
              <c:strCache>
                <c:ptCount val="2"/>
                <c:pt idx="0">
                  <c:v>Vizitat mjekësore</c:v>
                </c:pt>
                <c:pt idx="1">
                  <c:v>Shërbimet shëndetësore</c:v>
                </c:pt>
              </c:strCache>
            </c:strRef>
          </c:cat>
          <c:val>
            <c:numRef>
              <c:f>Viz.Shër!$B$52:$E$52</c:f>
              <c:numCache>
                <c:formatCode>General</c:formatCode>
                <c:ptCount val="2"/>
                <c:pt idx="0">
                  <c:v>1168796</c:v>
                </c:pt>
                <c:pt idx="1">
                  <c:v>1948593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810-4FA6-8510-654B089051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2941904"/>
        <c:axId val="212939160"/>
        <c:axId val="0"/>
      </c:bar3DChart>
      <c:catAx>
        <c:axId val="21294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2939160"/>
        <c:crosses val="autoZero"/>
        <c:auto val="1"/>
        <c:lblAlgn val="ctr"/>
        <c:lblOffset val="100"/>
        <c:noMultiLvlLbl val="0"/>
      </c:catAx>
      <c:valAx>
        <c:axId val="2129391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2941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2515256"/>
        <c:axId val="302510160"/>
      </c:barChart>
      <c:catAx>
        <c:axId val="302515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2510160"/>
        <c:crosses val="autoZero"/>
        <c:auto val="1"/>
        <c:lblAlgn val="ctr"/>
        <c:lblOffset val="100"/>
        <c:noMultiLvlLbl val="0"/>
      </c:catAx>
      <c:valAx>
        <c:axId val="3025101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2515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866687575235812E-2"/>
          <c:y val="4.0894560459951101E-2"/>
          <c:w val="0.9729960513732242"/>
          <c:h val="0.907442246495988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'AMF fshatërat'!$A$2:$A$10</c:f>
              <c:strCache>
                <c:ptCount val="9"/>
                <c:pt idx="0">
                  <c:v>AMF-Bardhosh</c:v>
                </c:pt>
                <c:pt idx="1">
                  <c:v>AMF-Barilevë</c:v>
                </c:pt>
                <c:pt idx="2">
                  <c:v>AMF-Dabishec</c:v>
                </c:pt>
                <c:pt idx="3">
                  <c:v>AMF-Keqekollë</c:v>
                </c:pt>
                <c:pt idx="4">
                  <c:v>AMF-Koliq</c:v>
                </c:pt>
                <c:pt idx="5">
                  <c:v>AMF-Llukarë</c:v>
                </c:pt>
                <c:pt idx="6">
                  <c:v>AMF-Mramur</c:v>
                </c:pt>
                <c:pt idx="7">
                  <c:v>AMF-Shkabaj</c:v>
                </c:pt>
                <c:pt idx="8">
                  <c:v>AMF-Slivovë</c:v>
                </c:pt>
              </c:strCache>
            </c:strRef>
          </c:cat>
          <c:val>
            <c:numRef>
              <c:f>'AMF fshatërat'!$B$2:$B$10</c:f>
              <c:numCache>
                <c:formatCode>General</c:formatCode>
                <c:ptCount val="9"/>
                <c:pt idx="0">
                  <c:v>44</c:v>
                </c:pt>
                <c:pt idx="1">
                  <c:v>11</c:v>
                </c:pt>
                <c:pt idx="2">
                  <c:v>2</c:v>
                </c:pt>
                <c:pt idx="3">
                  <c:v>7</c:v>
                </c:pt>
                <c:pt idx="4">
                  <c:v>6</c:v>
                </c:pt>
                <c:pt idx="5">
                  <c:v>10</c:v>
                </c:pt>
                <c:pt idx="6">
                  <c:v>9</c:v>
                </c:pt>
                <c:pt idx="7">
                  <c:v>17</c:v>
                </c:pt>
                <c:pt idx="8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65-4835-A141-FFF45AB7D4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2515648"/>
        <c:axId val="302510552"/>
      </c:barChart>
      <c:catAx>
        <c:axId val="30251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2510552"/>
        <c:crosses val="autoZero"/>
        <c:auto val="1"/>
        <c:lblAlgn val="ctr"/>
        <c:lblOffset val="100"/>
        <c:noMultiLvlLbl val="0"/>
      </c:catAx>
      <c:valAx>
        <c:axId val="302510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2515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077294685990338E-2"/>
          <c:y val="3.7942352444236695E-2"/>
          <c:w val="0.97342995169082125"/>
          <c:h val="0.8893250765626572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viz.qkmf!$A$81:$A$87</c:f>
              <c:strCache>
                <c:ptCount val="7"/>
                <c:pt idx="0">
                  <c:v>Mjekësia Familjare</c:v>
                </c:pt>
                <c:pt idx="1">
                  <c:v>M.Punës</c:v>
                </c:pt>
                <c:pt idx="2">
                  <c:v>Pediatria</c:v>
                </c:pt>
                <c:pt idx="3">
                  <c:v>Specialistika</c:v>
                </c:pt>
                <c:pt idx="4">
                  <c:v>Vaksinimi</c:v>
                </c:pt>
                <c:pt idx="5">
                  <c:v>QMG</c:v>
                </c:pt>
                <c:pt idx="6">
                  <c:v>DSM</c:v>
                </c:pt>
              </c:strCache>
            </c:strRef>
          </c:cat>
          <c:val>
            <c:numRef>
              <c:f>viz.qkmf!$B$81:$B$87</c:f>
              <c:numCache>
                <c:formatCode>General</c:formatCode>
                <c:ptCount val="7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754-4FDF-9686-F2FD0D3824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2517216"/>
        <c:axId val="302513296"/>
        <c:axId val="0"/>
      </c:bar3DChart>
      <c:catAx>
        <c:axId val="302517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2513296"/>
        <c:crosses val="autoZero"/>
        <c:auto val="0"/>
        <c:lblAlgn val="ctr"/>
        <c:lblOffset val="100"/>
        <c:noMultiLvlLbl val="0"/>
      </c:catAx>
      <c:valAx>
        <c:axId val="302513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25172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>
              <a:bevelT w="38100" h="57150" prst="angle"/>
            </a:sp3d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 w="38100" h="5715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540-4A57-B9D9-E6F7814D14DF}"/>
              </c:ext>
            </c:extLst>
          </c:dPt>
          <c:dLbls>
            <c:dLbl>
              <c:idx val="0"/>
              <c:layout>
                <c:manualLayout>
                  <c:x val="-4.6062009837344485E-3"/>
                  <c:y val="-1.070156552554040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540-4A57-B9D9-E6F7814D14D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586060907813282E-3"/>
                  <c:y val="-2.91864249571062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540-4A57-B9D9-E6F7814D14D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17212181562748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540-4A57-B9D9-E6F7814D14D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7758182723441232E-3"/>
                  <c:y val="-5.350782762770201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540-4A57-B9D9-E6F7814D14D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810242635469528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540-4A57-B9D9-E6F7814D14DF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2586060907813744E-3"/>
                  <c:y val="-2.91864249571051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540-4A57-B9D9-E6F7814D14DF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2.91864249571051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540-4A57-B9D9-E6F7814D14D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Sheet1!$H$65:$H$71</c:f>
              <c:strCache>
                <c:ptCount val="7"/>
                <c:pt idx="0">
                  <c:v>DSM</c:v>
                </c:pt>
                <c:pt idx="1">
                  <c:v>Gjinekologjia</c:v>
                </c:pt>
                <c:pt idx="2">
                  <c:v>Vaksinimi</c:v>
                </c:pt>
                <c:pt idx="3">
                  <c:v>Specialistika</c:v>
                </c:pt>
                <c:pt idx="4">
                  <c:v>Mjekësia e punës</c:v>
                </c:pt>
                <c:pt idx="5">
                  <c:v>Pediatria</c:v>
                </c:pt>
                <c:pt idx="6">
                  <c:v>Mjekësia familjare</c:v>
                </c:pt>
              </c:strCache>
            </c:strRef>
          </c:cat>
          <c:val>
            <c:numRef>
              <c:f>Sheet1!$I$65:$I$71</c:f>
              <c:numCache>
                <c:formatCode>General</c:formatCode>
                <c:ptCount val="7"/>
                <c:pt idx="0">
                  <c:v>4751</c:v>
                </c:pt>
                <c:pt idx="1">
                  <c:v>9872</c:v>
                </c:pt>
                <c:pt idx="2">
                  <c:v>16385</c:v>
                </c:pt>
                <c:pt idx="3">
                  <c:v>22021</c:v>
                </c:pt>
                <c:pt idx="4">
                  <c:v>26383</c:v>
                </c:pt>
                <c:pt idx="5">
                  <c:v>37542</c:v>
                </c:pt>
                <c:pt idx="6">
                  <c:v>74542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40-4A57-B9D9-E6F7814D14D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302511336"/>
        <c:axId val="302514080"/>
      </c:barChart>
      <c:catAx>
        <c:axId val="30251133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2514080"/>
        <c:crosses val="autoZero"/>
        <c:auto val="1"/>
        <c:lblAlgn val="ctr"/>
        <c:lblOffset val="100"/>
        <c:noMultiLvlLbl val="0"/>
      </c:catAx>
      <c:valAx>
        <c:axId val="302514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2511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02514864"/>
        <c:axId val="302514472"/>
      </c:barChart>
      <c:catAx>
        <c:axId val="30251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2514472"/>
        <c:crosses val="autoZero"/>
        <c:auto val="1"/>
        <c:lblAlgn val="ctr"/>
        <c:lblOffset val="100"/>
        <c:noMultiLvlLbl val="0"/>
      </c:catAx>
      <c:valAx>
        <c:axId val="302514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251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Sheet1!$K$68:$K$74</c:f>
              <c:strCache>
                <c:ptCount val="7"/>
                <c:pt idx="0">
                  <c:v>M.familjare</c:v>
                </c:pt>
                <c:pt idx="1">
                  <c:v>Pediatria</c:v>
                </c:pt>
                <c:pt idx="2">
                  <c:v>M.Punes</c:v>
                </c:pt>
                <c:pt idx="3">
                  <c:v>Speci.</c:v>
                </c:pt>
                <c:pt idx="4">
                  <c:v>Vaksinimi</c:v>
                </c:pt>
                <c:pt idx="5">
                  <c:v>QMG</c:v>
                </c:pt>
                <c:pt idx="6">
                  <c:v>DSM</c:v>
                </c:pt>
              </c:strCache>
            </c:strRef>
          </c:cat>
          <c:val>
            <c:numRef>
              <c:f>Sheet1!$L$68:$L$74</c:f>
              <c:numCache>
                <c:formatCode>General</c:formatCode>
                <c:ptCount val="7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44-4AC2-B37F-DEE1915556DA}"/>
            </c:ext>
          </c:extLst>
        </c:ser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5.3243660388456536E-2"/>
                  <c:y val="-0.1157677831644953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144-4AC2-B37F-DEE1915556D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324366038845652E-3"/>
                  <c:y val="-0.2193494838906227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144-4AC2-B37F-DEE1915556D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31091509711413E-3"/>
                  <c:y val="-0.1523260304795991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144-4AC2-B37F-DEE1915556D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62183019422826E-3"/>
                  <c:y val="-0.1675586335275590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144-4AC2-B37F-DEE1915556D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31091509711413E-3"/>
                  <c:y val="-0.1218608243836792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144-4AC2-B37F-DEE1915556D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6621830194227284E-3"/>
                  <c:y val="-0.1218608243836792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144-4AC2-B37F-DEE1915556DA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9.3176405679797937E-3"/>
                  <c:y val="-0.118814303774087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144-4AC2-B37F-DEE1915556D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Sheet1!$K$68:$K$74</c:f>
              <c:strCache>
                <c:ptCount val="7"/>
                <c:pt idx="0">
                  <c:v>M.familjare</c:v>
                </c:pt>
                <c:pt idx="1">
                  <c:v>Pediatria</c:v>
                </c:pt>
                <c:pt idx="2">
                  <c:v>M.Punes</c:v>
                </c:pt>
                <c:pt idx="3">
                  <c:v>Speci.</c:v>
                </c:pt>
                <c:pt idx="4">
                  <c:v>Vaksinimi</c:v>
                </c:pt>
                <c:pt idx="5">
                  <c:v>QMG</c:v>
                </c:pt>
                <c:pt idx="6">
                  <c:v>DSM</c:v>
                </c:pt>
              </c:strCache>
            </c:strRef>
          </c:cat>
          <c:val>
            <c:numRef>
              <c:f>Sheet1!$M$68:$M$74</c:f>
              <c:numCache>
                <c:formatCode>General</c:formatCode>
                <c:ptCount val="7"/>
                <c:pt idx="0">
                  <c:v>267</c:v>
                </c:pt>
                <c:pt idx="1">
                  <c:v>140</c:v>
                </c:pt>
                <c:pt idx="2">
                  <c:v>103</c:v>
                </c:pt>
                <c:pt idx="3">
                  <c:v>86</c:v>
                </c:pt>
                <c:pt idx="4">
                  <c:v>64</c:v>
                </c:pt>
                <c:pt idx="5">
                  <c:v>38</c:v>
                </c:pt>
                <c:pt idx="6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44-4AC2-B37F-DEE1915556D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7757400"/>
        <c:axId val="307755440"/>
        <c:axId val="0"/>
      </c:bar3DChart>
      <c:catAx>
        <c:axId val="307757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7755440"/>
        <c:crosses val="autoZero"/>
        <c:auto val="1"/>
        <c:lblAlgn val="ctr"/>
        <c:lblOffset val="100"/>
        <c:noMultiLvlLbl val="0"/>
      </c:catAx>
      <c:valAx>
        <c:axId val="3077554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7757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7755832"/>
        <c:axId val="307756616"/>
        <c:axId val="0"/>
      </c:bar3DChart>
      <c:catAx>
        <c:axId val="307755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756616"/>
        <c:crosses val="autoZero"/>
        <c:auto val="1"/>
        <c:lblAlgn val="ctr"/>
        <c:lblOffset val="100"/>
        <c:noMultiLvlLbl val="0"/>
      </c:catAx>
      <c:valAx>
        <c:axId val="30775661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07755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'Sherbimet diagnostike'!$B$46:$B$65</c:f>
              <c:strCache>
                <c:ptCount val="20"/>
                <c:pt idx="0">
                  <c:v>Radiologji</c:v>
                </c:pt>
                <c:pt idx="1">
                  <c:v>QMF -10</c:v>
                </c:pt>
                <c:pt idx="2">
                  <c:v>QMF 5</c:v>
                </c:pt>
                <c:pt idx="3">
                  <c:v>QMF Mati 1</c:v>
                </c:pt>
                <c:pt idx="4">
                  <c:v>QMF Mat</c:v>
                </c:pt>
                <c:pt idx="5">
                  <c:v>QMF -7</c:v>
                </c:pt>
                <c:pt idx="6">
                  <c:v>QMF 2</c:v>
                </c:pt>
                <c:pt idx="7">
                  <c:v>QMF 6</c:v>
                </c:pt>
                <c:pt idx="8">
                  <c:v>QMF-11</c:v>
                </c:pt>
                <c:pt idx="9">
                  <c:v>QMF Hajvali</c:v>
                </c:pt>
                <c:pt idx="10">
                  <c:v>QKMF</c:v>
                </c:pt>
                <c:pt idx="11">
                  <c:v>QMF 1</c:v>
                </c:pt>
                <c:pt idx="12">
                  <c:v>QMF 4</c:v>
                </c:pt>
                <c:pt idx="13">
                  <c:v>QMF -8</c:v>
                </c:pt>
                <c:pt idx="14">
                  <c:v>QMF Besi </c:v>
                </c:pt>
                <c:pt idx="15">
                  <c:v>Laboratoriumi</c:v>
                </c:pt>
                <c:pt idx="16">
                  <c:v>Fshatërat</c:v>
                </c:pt>
                <c:pt idx="17">
                  <c:v>QMF -9</c:v>
                </c:pt>
                <c:pt idx="18">
                  <c:v>QMF 3</c:v>
                </c:pt>
                <c:pt idx="19">
                  <c:v>Stomatologji</c:v>
                </c:pt>
              </c:strCache>
            </c:strRef>
          </c:cat>
          <c:val>
            <c:numRef>
              <c:f>'Sherbimet diagnostike'!$C$46:$C$65</c:f>
              <c:numCache>
                <c:formatCode>0%</c:formatCode>
                <c:ptCount val="20"/>
                <c:pt idx="0">
                  <c:v>0.28000000000000003</c:v>
                </c:pt>
                <c:pt idx="1">
                  <c:v>0.28000000000000003</c:v>
                </c:pt>
                <c:pt idx="2">
                  <c:v>0.32</c:v>
                </c:pt>
                <c:pt idx="3">
                  <c:v>0.3</c:v>
                </c:pt>
                <c:pt idx="4">
                  <c:v>0.24</c:v>
                </c:pt>
                <c:pt idx="5">
                  <c:v>0.28000000000000003</c:v>
                </c:pt>
                <c:pt idx="6">
                  <c:v>0.27</c:v>
                </c:pt>
                <c:pt idx="7">
                  <c:v>0.24</c:v>
                </c:pt>
                <c:pt idx="8">
                  <c:v>0.23</c:v>
                </c:pt>
                <c:pt idx="9">
                  <c:v>0.2</c:v>
                </c:pt>
                <c:pt idx="10">
                  <c:v>0.22</c:v>
                </c:pt>
                <c:pt idx="11">
                  <c:v>0.23</c:v>
                </c:pt>
                <c:pt idx="12">
                  <c:v>0.19</c:v>
                </c:pt>
                <c:pt idx="13">
                  <c:v>0.2</c:v>
                </c:pt>
                <c:pt idx="14">
                  <c:v>0.2</c:v>
                </c:pt>
                <c:pt idx="15">
                  <c:v>0.13</c:v>
                </c:pt>
                <c:pt idx="16">
                  <c:v>0.2</c:v>
                </c:pt>
                <c:pt idx="17">
                  <c:v>0.19</c:v>
                </c:pt>
                <c:pt idx="18">
                  <c:v>0.17</c:v>
                </c:pt>
                <c:pt idx="19">
                  <c:v>0.14000000000000001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3B-4B97-A2F1-F83E24ECEF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7755048"/>
        <c:axId val="307757792"/>
        <c:axId val="0"/>
      </c:bar3DChart>
      <c:catAx>
        <c:axId val="307755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7757792"/>
        <c:crosses val="autoZero"/>
        <c:auto val="1"/>
        <c:lblAlgn val="ctr"/>
        <c:lblOffset val="100"/>
        <c:noMultiLvlLbl val="0"/>
      </c:catAx>
      <c:valAx>
        <c:axId val="3077577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07755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'Sherbimet diagnostike'!$F$47:$F$53</c:f>
              <c:strCache>
                <c:ptCount val="7"/>
                <c:pt idx="0">
                  <c:v>M.Punës</c:v>
                </c:pt>
                <c:pt idx="1">
                  <c:v>QMG</c:v>
                </c:pt>
                <c:pt idx="2">
                  <c:v>Specialistika</c:v>
                </c:pt>
                <c:pt idx="3">
                  <c:v>M.Familjare</c:v>
                </c:pt>
                <c:pt idx="4">
                  <c:v>DSM</c:v>
                </c:pt>
                <c:pt idx="5">
                  <c:v>Pediatria</c:v>
                </c:pt>
                <c:pt idx="6">
                  <c:v>Vaksinimi</c:v>
                </c:pt>
              </c:strCache>
            </c:strRef>
          </c:cat>
          <c:val>
            <c:numRef>
              <c:f>'Sherbimet diagnostike'!$G$47:$G$53</c:f>
              <c:numCache>
                <c:formatCode>General</c:formatCode>
                <c:ptCount val="7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5F3-4735-B538-D0E336EF8BC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7758968"/>
        <c:axId val="307759360"/>
        <c:axId val="0"/>
      </c:bar3DChart>
      <c:catAx>
        <c:axId val="307758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7759360"/>
        <c:crosses val="autoZero"/>
        <c:auto val="1"/>
        <c:lblAlgn val="ctr"/>
        <c:lblOffset val="100"/>
        <c:noMultiLvlLbl val="0"/>
      </c:catAx>
      <c:valAx>
        <c:axId val="307759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77589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'Sherbimet diagnostike'!$E$53:$E$57</c:f>
              <c:strCache>
                <c:ptCount val="5"/>
                <c:pt idx="0">
                  <c:v>M.Punës</c:v>
                </c:pt>
                <c:pt idx="1">
                  <c:v>QMG</c:v>
                </c:pt>
                <c:pt idx="2">
                  <c:v>Specialistika</c:v>
                </c:pt>
                <c:pt idx="3">
                  <c:v>M.Familjare</c:v>
                </c:pt>
                <c:pt idx="4">
                  <c:v>DSM</c:v>
                </c:pt>
              </c:strCache>
            </c:strRef>
          </c:cat>
          <c:val>
            <c:numRef>
              <c:f>'Sherbimet diagnostike'!$F$53:$F$57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CF-4E4A-8B53-10B53561F81B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944445203898207E-3"/>
                  <c:y val="-0.421072108197456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038-4EF8-A3D5-9076655C711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1111232623713E-2"/>
                  <c:y val="-0.244493482179168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C88-42B5-9848-F021600851F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500001367016773E-2"/>
                  <c:y val="-0.217327539714816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C88-42B5-9848-F021600851F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7222232854573872E-3"/>
                  <c:y val="-0.2275147681389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C88-42B5-9848-F021600851F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500001367016773E-2"/>
                  <c:y val="-0.142621197937848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C88-42B5-9848-F021600851F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'Sherbimet diagnostike'!$E$53:$E$57</c:f>
              <c:strCache>
                <c:ptCount val="5"/>
                <c:pt idx="0">
                  <c:v>M.Punës</c:v>
                </c:pt>
                <c:pt idx="1">
                  <c:v>QMG</c:v>
                </c:pt>
                <c:pt idx="2">
                  <c:v>Specialistika</c:v>
                </c:pt>
                <c:pt idx="3">
                  <c:v>M.Familjare</c:v>
                </c:pt>
                <c:pt idx="4">
                  <c:v>DSM</c:v>
                </c:pt>
              </c:strCache>
            </c:strRef>
          </c:cat>
          <c:val>
            <c:numRef>
              <c:f>'Sherbimet diagnostike'!$G$53:$G$57</c:f>
              <c:numCache>
                <c:formatCode>0%</c:formatCode>
                <c:ptCount val="5"/>
                <c:pt idx="0">
                  <c:v>0.64</c:v>
                </c:pt>
                <c:pt idx="1">
                  <c:v>0.28000000000000003</c:v>
                </c:pt>
                <c:pt idx="2">
                  <c:v>0.24</c:v>
                </c:pt>
                <c:pt idx="3">
                  <c:v>0.22</c:v>
                </c:pt>
                <c:pt idx="4">
                  <c:v>0.09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CF-4E4A-8B53-10B53561F81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7759752"/>
        <c:axId val="307752304"/>
        <c:axId val="0"/>
      </c:bar3DChart>
      <c:catAx>
        <c:axId val="307759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7752304"/>
        <c:crosses val="autoZero"/>
        <c:auto val="1"/>
        <c:lblAlgn val="ctr"/>
        <c:lblOffset val="100"/>
        <c:noMultiLvlLbl val="0"/>
      </c:catAx>
      <c:valAx>
        <c:axId val="307752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7759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9700" h="139700"/>
            </a:sp3d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7CA0-43DA-9471-98E74CD6B5BE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A0-43DA-9471-98E74CD6B5BE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CA0-43DA-9471-98E74CD6B5BE}"/>
              </c:ext>
            </c:extLst>
          </c:dPt>
          <c:dLbls>
            <c:dLbl>
              <c:idx val="0"/>
              <c:layout>
                <c:manualLayout>
                  <c:x val="1.3769278702070016E-2"/>
                  <c:y val="0.2440660713993212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CA0-43DA-9471-98E74CD6B5BE}"/>
                </c:ext>
                <c:ext xmlns:c15="http://schemas.microsoft.com/office/drawing/2012/chart" uri="{CE6537A1-D6FC-4f65-9D91-7224C49458BB}">
                  <c15:layout>
                    <c:manualLayout>
                      <c:w val="0.14817193281185448"/>
                      <c:h val="8.627293014710038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6.5222899115067959E-3"/>
                  <c:y val="0.164957020645639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75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CA0-43DA-9471-98E74CD6B5BE}"/>
                </c:ext>
                <c:ext xmlns:c15="http://schemas.microsoft.com/office/drawing/2012/chart" uri="{CE6537A1-D6FC-4f65-9D91-7224C49458BB}">
                  <c15:layout>
                    <c:manualLayout>
                      <c:w val="0.19856749286143072"/>
                      <c:h val="0.11221765347651864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5.7975910324505366E-3"/>
                  <c:y val="0.217696387814760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75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CA0-43DA-9471-98E74CD6B5BE}"/>
                </c:ext>
                <c:ext xmlns:c15="http://schemas.microsoft.com/office/drawing/2012/chart" uri="{CE6537A1-D6FC-4f65-9D91-7224C49458BB}">
                  <c15:layout>
                    <c:manualLayout>
                      <c:w val="0.16668074218295281"/>
                      <c:h val="0.1063577237910607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75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Sheet1!$C$9:$E$9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Sheet1!$C$10:$E$10</c:f>
              <c:numCache>
                <c:formatCode>General</c:formatCode>
                <c:ptCount val="3"/>
                <c:pt idx="0">
                  <c:v>1168796</c:v>
                </c:pt>
                <c:pt idx="1">
                  <c:v>742004</c:v>
                </c:pt>
                <c:pt idx="2">
                  <c:v>1033192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A0-43DA-9471-98E74CD6B5B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300413496"/>
        <c:axId val="300406832"/>
      </c:barChart>
      <c:catAx>
        <c:axId val="300413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0406832"/>
        <c:crosses val="autoZero"/>
        <c:auto val="1"/>
        <c:lblAlgn val="ctr"/>
        <c:lblOffset val="100"/>
        <c:noMultiLvlLbl val="0"/>
      </c:catAx>
      <c:valAx>
        <c:axId val="300406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0413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566510707900651E-2"/>
          <c:y val="6.5318069982152616E-2"/>
          <c:w val="0.94606070980257917"/>
          <c:h val="0.691209922097524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3DDBC8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'Referimet jashte KPSH'!$A$4:$A$20</c:f>
              <c:strCache>
                <c:ptCount val="17"/>
                <c:pt idx="0">
                  <c:v>QKMF</c:v>
                </c:pt>
                <c:pt idx="1">
                  <c:v>QMF 1</c:v>
                </c:pt>
                <c:pt idx="2">
                  <c:v>QMF 2</c:v>
                </c:pt>
                <c:pt idx="3">
                  <c:v>QMF 3</c:v>
                </c:pt>
                <c:pt idx="4">
                  <c:v>QMF 4</c:v>
                </c:pt>
                <c:pt idx="5">
                  <c:v>QMF 5</c:v>
                </c:pt>
                <c:pt idx="6">
                  <c:v>QMF 6</c:v>
                </c:pt>
                <c:pt idx="7">
                  <c:v>QMF -7</c:v>
                </c:pt>
                <c:pt idx="8">
                  <c:v>QMF -8</c:v>
                </c:pt>
                <c:pt idx="9">
                  <c:v>QMF -9</c:v>
                </c:pt>
                <c:pt idx="10">
                  <c:v>QMF -10</c:v>
                </c:pt>
                <c:pt idx="11">
                  <c:v>QMF-11</c:v>
                </c:pt>
                <c:pt idx="12">
                  <c:v>QMF Hajvali</c:v>
                </c:pt>
                <c:pt idx="13">
                  <c:v>QMF Besi </c:v>
                </c:pt>
                <c:pt idx="14">
                  <c:v>QMF Mat</c:v>
                </c:pt>
                <c:pt idx="15">
                  <c:v>QMF Mati 1</c:v>
                </c:pt>
                <c:pt idx="16">
                  <c:v>Fshatërat</c:v>
                </c:pt>
              </c:strCache>
            </c:strRef>
          </c:cat>
          <c:val>
            <c:numRef>
              <c:f>'Referimet jashte KPSH'!$B$4:$B$20</c:f>
              <c:numCache>
                <c:formatCode>0%</c:formatCode>
                <c:ptCount val="17"/>
                <c:pt idx="0">
                  <c:v>0.05</c:v>
                </c:pt>
                <c:pt idx="1">
                  <c:v>7.0000000000000007E-2</c:v>
                </c:pt>
                <c:pt idx="2">
                  <c:v>0.15</c:v>
                </c:pt>
                <c:pt idx="3">
                  <c:v>0.12</c:v>
                </c:pt>
                <c:pt idx="4">
                  <c:v>0.11</c:v>
                </c:pt>
                <c:pt idx="5">
                  <c:v>0.2</c:v>
                </c:pt>
                <c:pt idx="6">
                  <c:v>0.08</c:v>
                </c:pt>
                <c:pt idx="7">
                  <c:v>0.15</c:v>
                </c:pt>
                <c:pt idx="8">
                  <c:v>0.09</c:v>
                </c:pt>
                <c:pt idx="9">
                  <c:v>0.13</c:v>
                </c:pt>
                <c:pt idx="10">
                  <c:v>0.13</c:v>
                </c:pt>
                <c:pt idx="11">
                  <c:v>0.12</c:v>
                </c:pt>
                <c:pt idx="12">
                  <c:v>0.16</c:v>
                </c:pt>
                <c:pt idx="13">
                  <c:v>0.1</c:v>
                </c:pt>
                <c:pt idx="14">
                  <c:v>0.17</c:v>
                </c:pt>
                <c:pt idx="15">
                  <c:v>0.09</c:v>
                </c:pt>
                <c:pt idx="16">
                  <c:v>0.15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D8-4B93-9664-A44687645FE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07753480"/>
        <c:axId val="307753872"/>
      </c:barChart>
      <c:catAx>
        <c:axId val="307753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7753872"/>
        <c:crosses val="autoZero"/>
        <c:auto val="1"/>
        <c:lblAlgn val="ctr"/>
        <c:lblOffset val="100"/>
        <c:noMultiLvlLbl val="0"/>
      </c:catAx>
      <c:valAx>
        <c:axId val="3077538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07753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Sheet2!$B$2</c:f>
              <c:strCache>
                <c:ptCount val="1"/>
                <c:pt idx="0">
                  <c:v>Laborator</c:v>
                </c:pt>
              </c:strCache>
            </c:strRef>
          </c:tx>
          <c:spPr>
            <a:solidFill>
              <a:srgbClr val="FBBDE5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5"/>
              <c:layout>
                <c:manualLayout>
                  <c:x val="1.1865819814629299E-3"/>
                  <c:y val="-2.8771658602295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1865819814629299E-3"/>
                  <c:y val="-8.919214166711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5.9329099073148666E-3"/>
                  <c:y val="-0.126595297850100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1.0679237833166761E-2"/>
                  <c:y val="-0.10357797096826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4DC-4EE3-8045-1BC06818998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Sheet2!$A$3:$A$19</c:f>
              <c:strCache>
                <c:ptCount val="17"/>
                <c:pt idx="0">
                  <c:v>QKMF</c:v>
                </c:pt>
                <c:pt idx="1">
                  <c:v>QMF-1</c:v>
                </c:pt>
                <c:pt idx="2">
                  <c:v>QMF-2</c:v>
                </c:pt>
                <c:pt idx="3">
                  <c:v>QMF-3</c:v>
                </c:pt>
                <c:pt idx="4">
                  <c:v>QMF-4</c:v>
                </c:pt>
                <c:pt idx="5">
                  <c:v>QMF-5</c:v>
                </c:pt>
                <c:pt idx="6">
                  <c:v>QMF-6</c:v>
                </c:pt>
                <c:pt idx="7">
                  <c:v>QMF-7</c:v>
                </c:pt>
                <c:pt idx="8">
                  <c:v>QMF-8</c:v>
                </c:pt>
                <c:pt idx="9">
                  <c:v>QMF-9</c:v>
                </c:pt>
                <c:pt idx="10">
                  <c:v>QMF-10</c:v>
                </c:pt>
                <c:pt idx="11">
                  <c:v>QMF-11</c:v>
                </c:pt>
                <c:pt idx="12">
                  <c:v>QMF-Besi</c:v>
                </c:pt>
                <c:pt idx="13">
                  <c:v>QMF-Hajvali</c:v>
                </c:pt>
                <c:pt idx="14">
                  <c:v>QMF-Mat</c:v>
                </c:pt>
                <c:pt idx="15">
                  <c:v>QMF-Mat1</c:v>
                </c:pt>
                <c:pt idx="16">
                  <c:v>Fshatërat</c:v>
                </c:pt>
              </c:strCache>
            </c:strRef>
          </c:cat>
          <c:val>
            <c:numRef>
              <c:f>Sheet2!$B$3:$B$19</c:f>
              <c:numCache>
                <c:formatCode>0%</c:formatCode>
                <c:ptCount val="17"/>
                <c:pt idx="0">
                  <c:v>0.01</c:v>
                </c:pt>
                <c:pt idx="1">
                  <c:v>0.02</c:v>
                </c:pt>
                <c:pt idx="2">
                  <c:v>0.02</c:v>
                </c:pt>
                <c:pt idx="3">
                  <c:v>0.04</c:v>
                </c:pt>
                <c:pt idx="4">
                  <c:v>0.03</c:v>
                </c:pt>
                <c:pt idx="5">
                  <c:v>0.05</c:v>
                </c:pt>
                <c:pt idx="6">
                  <c:v>0.06</c:v>
                </c:pt>
                <c:pt idx="7">
                  <c:v>0.02</c:v>
                </c:pt>
                <c:pt idx="8">
                  <c:v>0.03</c:v>
                </c:pt>
                <c:pt idx="9">
                  <c:v>0.02</c:v>
                </c:pt>
                <c:pt idx="10">
                  <c:v>0.02</c:v>
                </c:pt>
                <c:pt idx="11">
                  <c:v>0.03</c:v>
                </c:pt>
                <c:pt idx="12">
                  <c:v>0.01</c:v>
                </c:pt>
                <c:pt idx="13">
                  <c:v>0.02</c:v>
                </c:pt>
                <c:pt idx="14">
                  <c:v>7.0000000000000007E-2</c:v>
                </c:pt>
                <c:pt idx="15">
                  <c:v>0.03</c:v>
                </c:pt>
                <c:pt idx="16">
                  <c:v>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4DC-4EE3-8045-1BC068189986}"/>
            </c:ext>
          </c:extLst>
        </c:ser>
        <c:ser>
          <c:idx val="1"/>
          <c:order val="1"/>
          <c:tx>
            <c:strRef>
              <c:f>Sheet2!$C$2</c:f>
              <c:strCache>
                <c:ptCount val="1"/>
                <c:pt idx="0">
                  <c:v>Rtg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0"/>
                  <c:y val="-7.4806312365968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052401796092707E-2"/>
                  <c:y val="-0.11796380026941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597459443889199E-3"/>
                  <c:y val="-8.919214166711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7463279258518499E-3"/>
                  <c:y val="-0.10357797096826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7463279258518933E-3"/>
                  <c:y val="-0.106455136828493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5597459443888766E-3"/>
                  <c:y val="-8.0560644086427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0679237833166804E-2"/>
                  <c:y val="-7.7683478226197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-8.6314975806886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5.9329099073148666E-3"/>
                  <c:y val="-8.3437809946656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3.5597459443888332E-3"/>
                  <c:y val="-7.7683478226197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1.1865819814628864E-3"/>
                  <c:y val="-7.7683478226197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3.5597459443889199E-3"/>
                  <c:y val="-8.3437809946656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3.5597459443889199E-3"/>
                  <c:y val="-7.4806312365968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2.3731639629258599E-3"/>
                  <c:y val="-8.0560644086427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1.4238983777555593E-2"/>
                  <c:y val="-1.318685785701151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0"/>
                  <c:y val="-3.4525990322754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34DC-4EE3-8045-1BC068189986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1.1865819814629733E-2"/>
                  <c:y val="-4.603465376367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34DC-4EE3-8045-1BC06818998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Sheet2!$A$3:$A$19</c:f>
              <c:strCache>
                <c:ptCount val="17"/>
                <c:pt idx="0">
                  <c:v>QKMF</c:v>
                </c:pt>
                <c:pt idx="1">
                  <c:v>QMF-1</c:v>
                </c:pt>
                <c:pt idx="2">
                  <c:v>QMF-2</c:v>
                </c:pt>
                <c:pt idx="3">
                  <c:v>QMF-3</c:v>
                </c:pt>
                <c:pt idx="4">
                  <c:v>QMF-4</c:v>
                </c:pt>
                <c:pt idx="5">
                  <c:v>QMF-5</c:v>
                </c:pt>
                <c:pt idx="6">
                  <c:v>QMF-6</c:v>
                </c:pt>
                <c:pt idx="7">
                  <c:v>QMF-7</c:v>
                </c:pt>
                <c:pt idx="8">
                  <c:v>QMF-8</c:v>
                </c:pt>
                <c:pt idx="9">
                  <c:v>QMF-9</c:v>
                </c:pt>
                <c:pt idx="10">
                  <c:v>QMF-10</c:v>
                </c:pt>
                <c:pt idx="11">
                  <c:v>QMF-11</c:v>
                </c:pt>
                <c:pt idx="12">
                  <c:v>QMF-Besi</c:v>
                </c:pt>
                <c:pt idx="13">
                  <c:v>QMF-Hajvali</c:v>
                </c:pt>
                <c:pt idx="14">
                  <c:v>QMF-Mat</c:v>
                </c:pt>
                <c:pt idx="15">
                  <c:v>QMF-Mat1</c:v>
                </c:pt>
                <c:pt idx="16">
                  <c:v>Fshatërat</c:v>
                </c:pt>
              </c:strCache>
            </c:strRef>
          </c:cat>
          <c:val>
            <c:numRef>
              <c:f>Sheet2!$C$3:$C$19</c:f>
              <c:numCache>
                <c:formatCode>0%</c:formatCode>
                <c:ptCount val="17"/>
                <c:pt idx="0">
                  <c:v>0.01</c:v>
                </c:pt>
                <c:pt idx="1">
                  <c:v>0.03</c:v>
                </c:pt>
                <c:pt idx="2">
                  <c:v>0.01</c:v>
                </c:pt>
                <c:pt idx="3">
                  <c:v>0.02</c:v>
                </c:pt>
                <c:pt idx="4">
                  <c:v>0.02</c:v>
                </c:pt>
                <c:pt idx="5">
                  <c:v>0.01</c:v>
                </c:pt>
                <c:pt idx="6">
                  <c:v>0.01</c:v>
                </c:pt>
                <c:pt idx="7">
                  <c:v>0.01</c:v>
                </c:pt>
                <c:pt idx="8">
                  <c:v>0.01</c:v>
                </c:pt>
                <c:pt idx="9">
                  <c:v>0.01</c:v>
                </c:pt>
                <c:pt idx="10">
                  <c:v>0.01</c:v>
                </c:pt>
                <c:pt idx="11">
                  <c:v>0.01</c:v>
                </c:pt>
                <c:pt idx="12">
                  <c:v>0.01</c:v>
                </c:pt>
                <c:pt idx="13">
                  <c:v>0.01</c:v>
                </c:pt>
                <c:pt idx="14">
                  <c:v>0.01</c:v>
                </c:pt>
                <c:pt idx="15">
                  <c:v>0</c:v>
                </c:pt>
                <c:pt idx="16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34DC-4EE3-8045-1BC0681899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7754656"/>
        <c:axId val="310563904"/>
        <c:axId val="0"/>
      </c:bar3DChart>
      <c:catAx>
        <c:axId val="30775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0563904"/>
        <c:crosses val="autoZero"/>
        <c:auto val="1"/>
        <c:lblAlgn val="ctr"/>
        <c:lblOffset val="100"/>
        <c:noMultiLvlLbl val="0"/>
      </c:catAx>
      <c:valAx>
        <c:axId val="31056390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07754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5555555555555552E-2"/>
          <c:y val="7.407407407407407E-2"/>
          <c:w val="0.93888888888888888"/>
          <c:h val="0.79081802274715662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3E8-4F90-826C-AEACB67443C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8AE-4EDF-9C1F-77FEC9409F1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8AE-4EDF-9C1F-77FEC9409F1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8AE-4EDF-9C1F-77FEC9409F1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8AE-4EDF-9C1F-77FEC9409F16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11%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8AE-4EDF-9C1F-77FEC9409F16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12%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3E8-4F90-826C-AEACB67443CB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12%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8AE-4EDF-9C1F-77FEC9409F16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13%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8AE-4EDF-9C1F-77FEC9409F16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15%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8AE-4EDF-9C1F-77FEC9409F1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'Referimet jashte KPSH'!$D$59:$N$59</c:f>
              <c:strCache>
                <c:ptCount val="11"/>
                <c:pt idx="0">
                  <c:v> 1 vjet</c:v>
                </c:pt>
                <c:pt idx="1">
                  <c:v> 1-5</c:v>
                </c:pt>
                <c:pt idx="2">
                  <c:v> 6-9</c:v>
                </c:pt>
                <c:pt idx="3">
                  <c:v> 10-14</c:v>
                </c:pt>
                <c:pt idx="4">
                  <c:v> 15-19</c:v>
                </c:pt>
                <c:pt idx="5">
                  <c:v>20-24</c:v>
                </c:pt>
                <c:pt idx="6">
                  <c:v> 25-34</c:v>
                </c:pt>
                <c:pt idx="7">
                  <c:v>35-44</c:v>
                </c:pt>
                <c:pt idx="8">
                  <c:v> 45-54</c:v>
                </c:pt>
                <c:pt idx="9">
                  <c:v> 55-64</c:v>
                </c:pt>
                <c:pt idx="10">
                  <c:v> 65+</c:v>
                </c:pt>
              </c:strCache>
            </c:strRef>
          </c:cat>
          <c:val>
            <c:numRef>
              <c:f>'Referimet jashte KPSH'!$D$60:$N$60</c:f>
              <c:numCache>
                <c:formatCode>0%</c:formatCode>
                <c:ptCount val="11"/>
                <c:pt idx="0">
                  <c:v>0.06</c:v>
                </c:pt>
                <c:pt idx="1">
                  <c:v>0.08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7.0000000000000007E-2</c:v>
                </c:pt>
                <c:pt idx="5">
                  <c:v>0.08</c:v>
                </c:pt>
                <c:pt idx="6">
                  <c:v>0.1</c:v>
                </c:pt>
                <c:pt idx="7">
                  <c:v>0.11</c:v>
                </c:pt>
                <c:pt idx="8">
                  <c:v>0.11</c:v>
                </c:pt>
                <c:pt idx="9">
                  <c:v>0.12</c:v>
                </c:pt>
                <c:pt idx="10">
                  <c:v>0.14000000000000001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20-4531-936B-A26A79A7E68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0557632"/>
        <c:axId val="310558024"/>
        <c:axId val="0"/>
      </c:bar3DChart>
      <c:catAx>
        <c:axId val="31055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0558024"/>
        <c:crosses val="autoZero"/>
        <c:auto val="1"/>
        <c:lblAlgn val="ctr"/>
        <c:lblOffset val="100"/>
        <c:noMultiLvlLbl val="0"/>
      </c:catAx>
      <c:valAx>
        <c:axId val="3105580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10557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rgbClr val="FFFF66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823-4C8E-8424-104024D699B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823-4C8E-8424-104024D699B5}"/>
              </c:ext>
            </c:extLst>
          </c:dPt>
          <c:dLbls>
            <c:dLbl>
              <c:idx val="0"/>
              <c:layout>
                <c:manualLayout>
                  <c:x val="-7.935239073376707E-2"/>
                  <c:y val="-0.443896566986981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6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DC788BE-A235-4F2C-8FB5-CA5026FE7A7F}" type="CATEGORYNAME">
                      <a:rPr lang="en-US" sz="26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2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[CATEGORY NAME]</a:t>
                    </a:fld>
                    <a:r>
                      <a:rPr lang="en-US" sz="2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98%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823-4C8E-8424-104024D699B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3C4EA57-93AA-4ACC-8B92-0A99AB7AC4CA}" type="CATEGORYNAME">
                      <a:rPr lang="en-US" sz="25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[CATEGORY NAME]</a:t>
                    </a:fld>
                    <a:r>
                      <a:rPr lang="en-US" sz="2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2%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823-4C8E-8424-104024D699B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'Referimet jashte KPSH'!$E$26:$E$27</c:f>
              <c:strCache>
                <c:ptCount val="2"/>
                <c:pt idx="0">
                  <c:v>QYTET</c:v>
                </c:pt>
                <c:pt idx="1">
                  <c:v>FSHAT</c:v>
                </c:pt>
              </c:strCache>
            </c:strRef>
          </c:cat>
          <c:val>
            <c:numRef>
              <c:f>'Referimet jashte KPSH'!$F$26:$F$27</c:f>
              <c:numCache>
                <c:formatCode>0%</c:formatCode>
                <c:ptCount val="2"/>
                <c:pt idx="0">
                  <c:v>0.96</c:v>
                </c:pt>
                <c:pt idx="1">
                  <c:v>0.04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823-4C8E-8424-104024D699B5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8606261173875"/>
          <c:y val="0.92276122884501277"/>
          <c:w val="0.26414013465708092"/>
          <c:h val="5.97269161807241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0564688"/>
        <c:axId val="310558416"/>
        <c:axId val="0"/>
      </c:bar3DChart>
      <c:catAx>
        <c:axId val="31056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0558416"/>
        <c:crosses val="autoZero"/>
        <c:auto val="1"/>
        <c:lblAlgn val="ctr"/>
        <c:lblOffset val="100"/>
        <c:noMultiLvlLbl val="0"/>
      </c:catAx>
      <c:valAx>
        <c:axId val="3105584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0564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632905170558353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A75-413C-9D9F-BD2255318F1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257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9AB-4445-872E-3D3F93E4FC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210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8AB-456E-89F6-E0ED335874E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195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DCA-4A6A-AABF-A1BEF6B23184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76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DCA-4A6A-AABF-A1BEF6B23184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76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8AB-456E-89F6-E0ED335874E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'qkmf '!$B$5:$B$21</c:f>
              <c:strCache>
                <c:ptCount val="17"/>
                <c:pt idx="0">
                  <c:v>QMF 5</c:v>
                </c:pt>
                <c:pt idx="1">
                  <c:v>QMF 6</c:v>
                </c:pt>
                <c:pt idx="2">
                  <c:v>QKMF</c:v>
                </c:pt>
                <c:pt idx="3">
                  <c:v>QMF 4</c:v>
                </c:pt>
                <c:pt idx="4">
                  <c:v>QMF 2</c:v>
                </c:pt>
                <c:pt idx="5">
                  <c:v>QMF 1</c:v>
                </c:pt>
                <c:pt idx="6">
                  <c:v>QMF Hajvali</c:v>
                </c:pt>
                <c:pt idx="7">
                  <c:v>QMF 10</c:v>
                </c:pt>
                <c:pt idx="8">
                  <c:v>QMF Besi</c:v>
                </c:pt>
                <c:pt idx="9">
                  <c:v>QMF 3</c:v>
                </c:pt>
                <c:pt idx="10">
                  <c:v>QMF 8</c:v>
                </c:pt>
                <c:pt idx="11">
                  <c:v>Fshatërat</c:v>
                </c:pt>
                <c:pt idx="12">
                  <c:v>QMF 9</c:v>
                </c:pt>
                <c:pt idx="13">
                  <c:v>QMF 11</c:v>
                </c:pt>
                <c:pt idx="14">
                  <c:v>QMF Mat 1</c:v>
                </c:pt>
                <c:pt idx="15">
                  <c:v>QMF Mat</c:v>
                </c:pt>
                <c:pt idx="16">
                  <c:v>QMF 7</c:v>
                </c:pt>
              </c:strCache>
            </c:strRef>
          </c:cat>
          <c:val>
            <c:numRef>
              <c:f>'qkmf '!$C$5:$C$21</c:f>
              <c:numCache>
                <c:formatCode>General</c:formatCode>
                <c:ptCount val="17"/>
                <c:pt idx="0">
                  <c:v>300</c:v>
                </c:pt>
                <c:pt idx="1">
                  <c:v>290</c:v>
                </c:pt>
                <c:pt idx="2">
                  <c:v>267</c:v>
                </c:pt>
                <c:pt idx="3">
                  <c:v>190</c:v>
                </c:pt>
                <c:pt idx="4">
                  <c:v>170</c:v>
                </c:pt>
                <c:pt idx="5">
                  <c:v>150</c:v>
                </c:pt>
                <c:pt idx="6">
                  <c:v>110</c:v>
                </c:pt>
                <c:pt idx="7">
                  <c:v>94</c:v>
                </c:pt>
                <c:pt idx="8">
                  <c:v>94</c:v>
                </c:pt>
                <c:pt idx="9">
                  <c:v>88</c:v>
                </c:pt>
                <c:pt idx="10">
                  <c:v>80</c:v>
                </c:pt>
                <c:pt idx="11">
                  <c:v>77</c:v>
                </c:pt>
                <c:pt idx="12">
                  <c:v>77</c:v>
                </c:pt>
                <c:pt idx="13">
                  <c:v>75</c:v>
                </c:pt>
                <c:pt idx="14">
                  <c:v>75</c:v>
                </c:pt>
                <c:pt idx="15">
                  <c:v>56</c:v>
                </c:pt>
                <c:pt idx="16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75-413C-9D9F-BD2255318F1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0563120"/>
        <c:axId val="310563512"/>
        <c:axId val="0"/>
      </c:bar3DChart>
      <c:catAx>
        <c:axId val="31056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0563512"/>
        <c:crosses val="autoZero"/>
        <c:auto val="1"/>
        <c:lblAlgn val="ctr"/>
        <c:lblOffset val="100"/>
        <c:noMultiLvlLbl val="0"/>
      </c:catAx>
      <c:valAx>
        <c:axId val="3105635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056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689128532846437E-2"/>
          <c:y val="0"/>
          <c:w val="0.9750884400319525"/>
          <c:h val="0.74146710735870203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0561552"/>
        <c:axId val="310559200"/>
        <c:axId val="0"/>
      </c:bar3DChart>
      <c:catAx>
        <c:axId val="31056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0559200"/>
        <c:crosses val="autoZero"/>
        <c:auto val="1"/>
        <c:lblAlgn val="ctr"/>
        <c:lblOffset val="100"/>
        <c:noMultiLvlLbl val="0"/>
      </c:catAx>
      <c:valAx>
        <c:axId val="3105592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056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C28-446D-861E-C987C650CBD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1.777864052662106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C28-446D-861E-C987C650CBD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'qkmf '!$B$5:$B$21</c:f>
              <c:strCache>
                <c:ptCount val="17"/>
                <c:pt idx="0">
                  <c:v>QMF 5</c:v>
                </c:pt>
                <c:pt idx="1">
                  <c:v>QMF 6</c:v>
                </c:pt>
                <c:pt idx="2">
                  <c:v>QMF 4</c:v>
                </c:pt>
                <c:pt idx="3">
                  <c:v>QKMF</c:v>
                </c:pt>
                <c:pt idx="4">
                  <c:v>QMF 1</c:v>
                </c:pt>
                <c:pt idx="5">
                  <c:v>QMF 2</c:v>
                </c:pt>
                <c:pt idx="6">
                  <c:v>QMF 3</c:v>
                </c:pt>
                <c:pt idx="7">
                  <c:v>QMF 8</c:v>
                </c:pt>
                <c:pt idx="8">
                  <c:v>QMF 9</c:v>
                </c:pt>
                <c:pt idx="9">
                  <c:v>QMF 10</c:v>
                </c:pt>
                <c:pt idx="10">
                  <c:v>QMF Besi</c:v>
                </c:pt>
                <c:pt idx="11">
                  <c:v>QMF Hajvali</c:v>
                </c:pt>
                <c:pt idx="12">
                  <c:v>QMF Mat 1</c:v>
                </c:pt>
                <c:pt idx="13">
                  <c:v>QMF 11</c:v>
                </c:pt>
                <c:pt idx="14">
                  <c:v>QMF 7</c:v>
                </c:pt>
                <c:pt idx="15">
                  <c:v>QMF Mat</c:v>
                </c:pt>
                <c:pt idx="16">
                  <c:v>Fshatërat</c:v>
                </c:pt>
              </c:strCache>
            </c:strRef>
          </c:cat>
          <c:val>
            <c:numRef>
              <c:f>'qkmf '!$C$5:$C$21</c:f>
              <c:numCache>
                <c:formatCode>General</c:formatCode>
                <c:ptCount val="17"/>
                <c:pt idx="0">
                  <c:v>34</c:v>
                </c:pt>
                <c:pt idx="1">
                  <c:v>29</c:v>
                </c:pt>
                <c:pt idx="2">
                  <c:v>29</c:v>
                </c:pt>
                <c:pt idx="3">
                  <c:v>28</c:v>
                </c:pt>
                <c:pt idx="4">
                  <c:v>27</c:v>
                </c:pt>
                <c:pt idx="5">
                  <c:v>27</c:v>
                </c:pt>
                <c:pt idx="6">
                  <c:v>25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21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17</c:v>
                </c:pt>
                <c:pt idx="15">
                  <c:v>15</c:v>
                </c:pt>
                <c:pt idx="16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8E3-42C5-AB30-73592CB8DE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0561944"/>
        <c:axId val="310560768"/>
        <c:axId val="0"/>
      </c:bar3DChart>
      <c:catAx>
        <c:axId val="310561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0560768"/>
        <c:crosses val="autoZero"/>
        <c:auto val="1"/>
        <c:lblAlgn val="ctr"/>
        <c:lblOffset val="100"/>
        <c:noMultiLvlLbl val="0"/>
      </c:catAx>
      <c:valAx>
        <c:axId val="310560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0561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0562336"/>
        <c:axId val="310562728"/>
        <c:axId val="0"/>
      </c:bar3DChart>
      <c:catAx>
        <c:axId val="31056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0562728"/>
        <c:crosses val="autoZero"/>
        <c:auto val="1"/>
        <c:lblAlgn val="ctr"/>
        <c:lblOffset val="100"/>
        <c:noMultiLvlLbl val="0"/>
      </c:catAx>
      <c:valAx>
        <c:axId val="310562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056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474710603432534E-2"/>
          <c:y val="3.1107583523336365E-2"/>
          <c:w val="0.94752534287418011"/>
          <c:h val="0.85524542765487643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8.8874495754318383E-2"/>
                  <c:y val="-0.2092092504333566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21507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AE4-43A8-9A8A-C19173058AC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6139895884954742E-2"/>
                  <c:y val="-0.2504171330944723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21681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AE4-43A8-9A8A-C19173058AC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3405296015591102E-2"/>
                  <c:y val="-0.2947948528833662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26439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AE4-43A8-9A8A-C19173058AC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4182498367045532E-2"/>
                  <c:y val="-0.1616616935166846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6029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AE4-43A8-9A8A-C19173058AC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'Viz.mjek. NN-ShShte.'!$A$3:$A$6</c:f>
              <c:strCache>
                <c:ptCount val="4"/>
                <c:pt idx="0">
                  <c:v>QKMF</c:v>
                </c:pt>
                <c:pt idx="1">
                  <c:v>QMF 4</c:v>
                </c:pt>
                <c:pt idx="2">
                  <c:v>QMF 5</c:v>
                </c:pt>
                <c:pt idx="3">
                  <c:v>Shërbimi shtëpiak</c:v>
                </c:pt>
              </c:strCache>
            </c:strRef>
          </c:cat>
          <c:val>
            <c:numRef>
              <c:f>'Viz.mjek. NN-ShShte.'!$B$3:$B$6</c:f>
              <c:numCache>
                <c:formatCode>General</c:formatCode>
                <c:ptCount val="4"/>
                <c:pt idx="0">
                  <c:v>16433</c:v>
                </c:pt>
                <c:pt idx="1">
                  <c:v>19068</c:v>
                </c:pt>
                <c:pt idx="2">
                  <c:v>19425</c:v>
                </c:pt>
                <c:pt idx="3">
                  <c:v>4097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E4-43A8-9A8A-C19173058A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4082904"/>
        <c:axId val="314077808"/>
        <c:axId val="0"/>
      </c:bar3DChart>
      <c:catAx>
        <c:axId val="314082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4077808"/>
        <c:crosses val="autoZero"/>
        <c:auto val="1"/>
        <c:lblAlgn val="ctr"/>
        <c:lblOffset val="100"/>
        <c:noMultiLvlLbl val="0"/>
      </c:catAx>
      <c:valAx>
        <c:axId val="314077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4082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6570048309178744E-2"/>
          <c:y val="4.6698279931368235E-2"/>
          <c:w val="0.97342995169082125"/>
          <c:h val="0.78729898711614676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3.2608695652173912E-2"/>
                  <c:y val="-6.42101349056314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2021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2C1-4D68-A0D3-D14B3DE8E70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428290228876519E-17"/>
                  <c:y val="-3.794235244423669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1 033192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2C1-4D68-A0D3-D14B3DE8E70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869565217391304E-2"/>
                  <c:y val="-7.004741989705234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+39%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2C1-4D68-A0D3-D14B3DE8E70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85024154589372E-2"/>
                  <c:y val="8.755927487131543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2 037557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2C1-4D68-A0D3-D14B3DE8E70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2077294685990338E-3"/>
                  <c:y val="-7.00474198970524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+28%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2C1-4D68-A0D3-D14B3DE8E70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'Shendeti Publik'!$P$6:$T$6</c:f>
              <c:strCache>
                <c:ptCount val="5"/>
                <c:pt idx="0">
                  <c:v>Viti</c:v>
                </c:pt>
                <c:pt idx="1">
                  <c:v>Vizitat Mjekësore</c:v>
                </c:pt>
                <c:pt idx="2">
                  <c:v>%</c:v>
                </c:pt>
                <c:pt idx="3">
                  <c:v>Shërbimet shëndetësore</c:v>
                </c:pt>
                <c:pt idx="4">
                  <c:v>%</c:v>
                </c:pt>
              </c:strCache>
            </c:strRef>
          </c:cat>
          <c:val>
            <c:numRef>
              <c:f>'Shendeti Publik'!$P$7:$T$7</c:f>
              <c:numCache>
                <c:formatCode>General</c:formatCode>
                <c:ptCount val="5"/>
                <c:pt idx="0">
                  <c:v>2019</c:v>
                </c:pt>
                <c:pt idx="1">
                  <c:v>1168796</c:v>
                </c:pt>
                <c:pt idx="2" formatCode="0%">
                  <c:v>0.37</c:v>
                </c:pt>
                <c:pt idx="3">
                  <c:v>1962403</c:v>
                </c:pt>
                <c:pt idx="4" formatCode="0%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C1-4D68-A0D3-D14B3DE8E707}"/>
            </c:ext>
          </c:extLst>
        </c:ser>
        <c:ser>
          <c:idx val="1"/>
          <c:order val="1"/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1739130434782587E-2"/>
                  <c:y val="-7.0047419897052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2C1-4D68-A0D3-D14B3DE8E70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0193236714975803E-2"/>
                  <c:y val="-2.918642495710514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742004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2C1-4D68-A0D3-D14B3DE8E70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6763285024154501E-2"/>
                  <c:y val="-4.08609949399472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1 581655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2C1-4D68-A0D3-D14B3DE8E70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'Shendeti Publik'!$P$6:$T$6</c:f>
              <c:strCache>
                <c:ptCount val="5"/>
                <c:pt idx="0">
                  <c:v>Viti</c:v>
                </c:pt>
                <c:pt idx="1">
                  <c:v>Vizitat Mjekësore</c:v>
                </c:pt>
                <c:pt idx="2">
                  <c:v>%</c:v>
                </c:pt>
                <c:pt idx="3">
                  <c:v>Shërbimet shëndetësore</c:v>
                </c:pt>
                <c:pt idx="4">
                  <c:v>%</c:v>
                </c:pt>
              </c:strCache>
            </c:strRef>
          </c:cat>
          <c:val>
            <c:numRef>
              <c:f>'Shendeti Publik'!$P$8:$T$8</c:f>
              <c:numCache>
                <c:formatCode>General</c:formatCode>
                <c:ptCount val="5"/>
                <c:pt idx="0">
                  <c:v>2020</c:v>
                </c:pt>
                <c:pt idx="1">
                  <c:v>742004</c:v>
                </c:pt>
                <c:pt idx="3">
                  <c:v>1581655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C1-4D68-A0D3-D14B3DE8E7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0407224"/>
        <c:axId val="300406048"/>
        <c:axId val="0"/>
      </c:bar3DChart>
      <c:catAx>
        <c:axId val="300407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0406048"/>
        <c:crosses val="autoZero"/>
        <c:auto val="1"/>
        <c:lblAlgn val="ctr"/>
        <c:lblOffset val="100"/>
        <c:noMultiLvlLbl val="0"/>
      </c:catAx>
      <c:valAx>
        <c:axId val="300406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0407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4083296"/>
        <c:axId val="314079768"/>
        <c:axId val="0"/>
      </c:bar3DChart>
      <c:catAx>
        <c:axId val="31408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079768"/>
        <c:crosses val="autoZero"/>
        <c:auto val="1"/>
        <c:lblAlgn val="ctr"/>
        <c:lblOffset val="100"/>
        <c:noMultiLvlLbl val="0"/>
      </c:catAx>
      <c:valAx>
        <c:axId val="3140797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408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4084472"/>
        <c:axId val="314084080"/>
        <c:axId val="0"/>
      </c:bar3DChart>
      <c:catAx>
        <c:axId val="314084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4084080"/>
        <c:crosses val="autoZero"/>
        <c:auto val="1"/>
        <c:lblAlgn val="ctr"/>
        <c:lblOffset val="100"/>
        <c:noMultiLvlLbl val="0"/>
      </c:catAx>
      <c:valAx>
        <c:axId val="3140840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4084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4083688"/>
        <c:axId val="314084864"/>
        <c:axId val="0"/>
      </c:bar3DChart>
      <c:catAx>
        <c:axId val="314083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4084864"/>
        <c:crosses val="autoZero"/>
        <c:auto val="1"/>
        <c:lblAlgn val="ctr"/>
        <c:lblOffset val="100"/>
        <c:noMultiLvlLbl val="0"/>
      </c:catAx>
      <c:valAx>
        <c:axId val="314084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4083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946463808212366E-3"/>
                  <c:y val="-5.806777657972459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2FB-476B-857B-6DC45904D47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367878284927523E-3"/>
                  <c:y val="-4.782052188918496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2FB-476B-857B-6DC45904D47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3678782849275733E-3"/>
                  <c:y val="-4.78205218891849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2FB-476B-857B-6DC45904D47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367878284927471E-3"/>
                  <c:y val="-6.148352814323785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2FB-476B-857B-6DC45904D47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'Viz.mjek. NN-ShShte.'!$A$11:$A$14</c:f>
              <c:strCache>
                <c:ptCount val="4"/>
                <c:pt idx="0">
                  <c:v>QKMF</c:v>
                </c:pt>
                <c:pt idx="1">
                  <c:v>QMF 4</c:v>
                </c:pt>
                <c:pt idx="2">
                  <c:v>QMF 5</c:v>
                </c:pt>
                <c:pt idx="3">
                  <c:v>Sh.Shtëpiak</c:v>
                </c:pt>
              </c:strCache>
            </c:strRef>
          </c:cat>
          <c:val>
            <c:numRef>
              <c:f>'Viz.mjek. NN-ShShte.'!$B$11:$B$14</c:f>
              <c:numCache>
                <c:formatCode>General</c:formatCode>
                <c:ptCount val="4"/>
                <c:pt idx="0">
                  <c:v>47</c:v>
                </c:pt>
                <c:pt idx="1">
                  <c:v>52</c:v>
                </c:pt>
                <c:pt idx="2">
                  <c:v>55</c:v>
                </c:pt>
                <c:pt idx="3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FB-476B-857B-6DC45904D4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4078200"/>
        <c:axId val="314077416"/>
        <c:axId val="0"/>
      </c:bar3DChart>
      <c:catAx>
        <c:axId val="314078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4077416"/>
        <c:crosses val="autoZero"/>
        <c:auto val="1"/>
        <c:lblAlgn val="ctr"/>
        <c:lblOffset val="100"/>
        <c:noMultiLvlLbl val="0"/>
      </c:catAx>
      <c:valAx>
        <c:axId val="3140774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4078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133704274573161"/>
          <c:y val="1.762878122195773E-2"/>
          <c:w val="0.66866295725426839"/>
          <c:h val="0.9191918958205955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7.8489022746616559E-3"/>
                  <c:y val="-1.0068593804256476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357-49F1-8E94-4A3C6FD788D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719265750605682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357-49F1-8E94-4A3C6FD788D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3622380404970771E-3"/>
                  <c:y val="-5.49202370046070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357-49F1-8E94-4A3C6FD788D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9977695465338518E-2"/>
                  <c:y val="-3.5698154052994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357-49F1-8E94-4A3C6FD788DB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65213388956721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F357-49F1-8E94-4A3C6FD788DB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3.7117618652217715E-3"/>
                  <c:y val="-5.49202370046070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F357-49F1-8E94-4A3C6FD788DB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8264982622952405E-3"/>
                  <c:y val="-5.49202370046080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F357-49F1-8E94-4A3C6FD788DB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8.8977796056600705E-3"/>
                  <c:y val="1.09840474009213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357-49F1-8E94-4A3C6FD788DB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6.359798980798990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F357-49F1-8E94-4A3C6FD788DB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3.8409993649016677E-2"/>
                  <c:y val="3.84441659032249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357-49F1-8E94-4A3C6FD788DB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7.8489022746615691E-3"/>
                  <c:y val="-8.23803555069105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357-49F1-8E94-4A3C6FD788DB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3.0609809466787936E-3"/>
                  <c:y val="-2.517148451064118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357-49F1-8E94-4A3C6FD788DB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layout>
                <c:manualLayout>
                  <c:x val="-5.4918745645532226E-3"/>
                  <c:y val="-8.23803555069105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357-49F1-8E94-4A3C6FD788DB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layout>
                <c:manualLayout>
                  <c:x val="1.2805898582479824E-4"/>
                  <c:y val="-8.23803555069105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357-49F1-8E94-4A3C6FD788D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'Shërbimet shën. dhe shërb.EKG'!$G$5:$G$24</c:f>
              <c:strCache>
                <c:ptCount val="20"/>
                <c:pt idx="0">
                  <c:v>Infuzione</c:v>
                </c:pt>
                <c:pt idx="1">
                  <c:v>Inhalime</c:v>
                </c:pt>
                <c:pt idx="2">
                  <c:v>I.V.</c:v>
                </c:pt>
                <c:pt idx="3">
                  <c:v>S.C.</c:v>
                </c:pt>
                <c:pt idx="4">
                  <c:v>I.M.</c:v>
                </c:pt>
                <c:pt idx="5">
                  <c:v>ORS</c:v>
                </c:pt>
                <c:pt idx="6">
                  <c:v>I. D.</c:v>
                </c:pt>
                <c:pt idx="7">
                  <c:v>Per oral</c:v>
                </c:pt>
                <c:pt idx="8">
                  <c:v>EKG</c:v>
                </c:pt>
                <c:pt idx="9">
                  <c:v>EHO</c:v>
                </c:pt>
                <c:pt idx="10">
                  <c:v>Qepja e plagës </c:v>
                </c:pt>
                <c:pt idx="11">
                  <c:v>Qepja e plagës me strip</c:v>
                </c:pt>
                <c:pt idx="12">
                  <c:v>Pastrimi dhe përpunimi i plagës</c:v>
                </c:pt>
                <c:pt idx="13">
                  <c:v>Heqja e penjve</c:v>
                </c:pt>
                <c:pt idx="14">
                  <c:v>Heqja e trupave të huaj</c:v>
                </c:pt>
                <c:pt idx="15">
                  <c:v>Matja e tensionit arterial</c:v>
                </c:pt>
                <c:pt idx="16">
                  <c:v>Matja e temperaturës</c:v>
                </c:pt>
                <c:pt idx="17">
                  <c:v>Oksigjenterapija</c:v>
                </c:pt>
                <c:pt idx="18">
                  <c:v>Saturim(SPO2)</c:v>
                </c:pt>
                <c:pt idx="19">
                  <c:v>Gliko - Testi</c:v>
                </c:pt>
              </c:strCache>
            </c:strRef>
          </c:cat>
          <c:val>
            <c:numRef>
              <c:f>'Shërbimet shën. dhe shërb.EKG'!$H$5:$H$24</c:f>
              <c:numCache>
                <c:formatCode>General</c:formatCode>
                <c:ptCount val="20"/>
                <c:pt idx="0">
                  <c:v>124204</c:v>
                </c:pt>
                <c:pt idx="1">
                  <c:v>29424</c:v>
                </c:pt>
                <c:pt idx="2">
                  <c:v>3413</c:v>
                </c:pt>
                <c:pt idx="3">
                  <c:v>29433</c:v>
                </c:pt>
                <c:pt idx="4">
                  <c:v>170190</c:v>
                </c:pt>
                <c:pt idx="5">
                  <c:v>1818</c:v>
                </c:pt>
                <c:pt idx="6">
                  <c:v>1197</c:v>
                </c:pt>
                <c:pt idx="7">
                  <c:v>4694</c:v>
                </c:pt>
                <c:pt idx="8">
                  <c:v>13277</c:v>
                </c:pt>
                <c:pt idx="9">
                  <c:v>7949</c:v>
                </c:pt>
                <c:pt idx="10">
                  <c:v>71</c:v>
                </c:pt>
                <c:pt idx="11">
                  <c:v>431</c:v>
                </c:pt>
                <c:pt idx="12">
                  <c:v>56526</c:v>
                </c:pt>
                <c:pt idx="13">
                  <c:v>4250</c:v>
                </c:pt>
                <c:pt idx="14">
                  <c:v>376</c:v>
                </c:pt>
                <c:pt idx="15">
                  <c:v>170612</c:v>
                </c:pt>
                <c:pt idx="16">
                  <c:v>108214</c:v>
                </c:pt>
                <c:pt idx="17">
                  <c:v>1714</c:v>
                </c:pt>
                <c:pt idx="18">
                  <c:v>147951</c:v>
                </c:pt>
                <c:pt idx="19">
                  <c:v>9483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357-49F1-8E94-4A3C6FD788D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314079376"/>
        <c:axId val="314080552"/>
      </c:barChart>
      <c:catAx>
        <c:axId val="314079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4080552"/>
        <c:crosses val="autoZero"/>
        <c:auto val="1"/>
        <c:lblAlgn val="ctr"/>
        <c:lblOffset val="100"/>
        <c:noMultiLvlLbl val="0"/>
      </c:catAx>
      <c:valAx>
        <c:axId val="3140805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4079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53587051618549"/>
          <c:y val="7.407407407407407E-2"/>
          <c:w val="0.82287204724409446"/>
          <c:h val="0.45872302420530769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'Shërbimet shën. dhe shërb.EKG'!$G$26:$G$43</c:f>
              <c:strCache>
                <c:ptCount val="18"/>
                <c:pt idx="0">
                  <c:v>Shpërlarja e veshëve</c:v>
                </c:pt>
                <c:pt idx="1">
                  <c:v>Tamponada e hundës</c:v>
                </c:pt>
                <c:pt idx="2">
                  <c:v>Vizita me otoskop</c:v>
                </c:pt>
                <c:pt idx="3">
                  <c:v>Marja e gjakut për analiza</c:v>
                </c:pt>
                <c:pt idx="4">
                  <c:v>Djegjet</c:v>
                </c:pt>
                <c:pt idx="5">
                  <c:v>Heqja e kateterit</c:v>
                </c:pt>
                <c:pt idx="6">
                  <c:v>Keshilla per diabet dhe shpute diabetike</c:v>
                </c:pt>
                <c:pt idx="7">
                  <c:v>Keshilla individuale me gra</c:v>
                </c:pt>
                <c:pt idx="8">
                  <c:v>Këshilla të ndryshme</c:v>
                </c:pt>
                <c:pt idx="9">
                  <c:v>Keshilla per kontracepcion</c:v>
                </c:pt>
                <c:pt idx="10">
                  <c:v>Strisho Cervikale</c:v>
                </c:pt>
                <c:pt idx="11">
                  <c:v>Strisho Vaginale</c:v>
                </c:pt>
                <c:pt idx="12">
                  <c:v>Kolposkopi</c:v>
                </c:pt>
                <c:pt idx="13">
                  <c:v>Gravi- testi</c:v>
                </c:pt>
                <c:pt idx="14">
                  <c:v>CTG</c:v>
                </c:pt>
                <c:pt idx="15">
                  <c:v>Aplikimi i spirales</c:v>
                </c:pt>
                <c:pt idx="16">
                  <c:v>Heqja e spirales</c:v>
                </c:pt>
                <c:pt idx="17">
                  <c:v>Marrja e materialit për Papa-Test</c:v>
                </c:pt>
              </c:strCache>
            </c:strRef>
          </c:cat>
          <c:val>
            <c:numRef>
              <c:f>'Shërbimet shën. dhe shërb.EKG'!$H$26:$H$43</c:f>
              <c:numCache>
                <c:formatCode>General</c:formatCode>
                <c:ptCount val="18"/>
                <c:pt idx="0">
                  <c:v>2388</c:v>
                </c:pt>
                <c:pt idx="1">
                  <c:v>428</c:v>
                </c:pt>
                <c:pt idx="2">
                  <c:v>2413</c:v>
                </c:pt>
                <c:pt idx="3">
                  <c:v>4460</c:v>
                </c:pt>
                <c:pt idx="4">
                  <c:v>143</c:v>
                </c:pt>
                <c:pt idx="5">
                  <c:v>77</c:v>
                </c:pt>
                <c:pt idx="6">
                  <c:v>5775</c:v>
                </c:pt>
                <c:pt idx="7">
                  <c:v>12567</c:v>
                </c:pt>
                <c:pt idx="8">
                  <c:v>3853</c:v>
                </c:pt>
                <c:pt idx="9">
                  <c:v>238</c:v>
                </c:pt>
                <c:pt idx="10">
                  <c:v>659</c:v>
                </c:pt>
                <c:pt idx="11">
                  <c:v>659</c:v>
                </c:pt>
                <c:pt idx="12">
                  <c:v>12</c:v>
                </c:pt>
                <c:pt idx="13">
                  <c:v>555</c:v>
                </c:pt>
                <c:pt idx="14">
                  <c:v>22</c:v>
                </c:pt>
                <c:pt idx="15">
                  <c:v>13</c:v>
                </c:pt>
                <c:pt idx="16">
                  <c:v>48</c:v>
                </c:pt>
                <c:pt idx="17">
                  <c:v>1494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98-4875-ADD6-DAC71FF497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axId val="315989328"/>
        <c:axId val="315983448"/>
      </c:barChart>
      <c:catAx>
        <c:axId val="31598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5983448"/>
        <c:crosses val="autoZero"/>
        <c:auto val="1"/>
        <c:lblAlgn val="ctr"/>
        <c:lblOffset val="100"/>
        <c:noMultiLvlLbl val="0"/>
      </c:catAx>
      <c:valAx>
        <c:axId val="3159834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5989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417432195975503"/>
          <c:y val="0"/>
          <c:w val="0.83363342082239722"/>
          <c:h val="0.51190361621463987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6"/>
              <c:layout>
                <c:manualLayout>
                  <c:x val="-2.89855072463768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A3D-488E-9D89-648B74E51E5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'Shërbimet shën. dhe shërb.EKG'!$G$44:$G$61</c:f>
              <c:strCache>
                <c:ptCount val="18"/>
                <c:pt idx="0">
                  <c:v>Tonet e bebe (RZF)</c:v>
                </c:pt>
                <c:pt idx="1">
                  <c:v>Ekzaminimi manual i gjirit</c:v>
                </c:pt>
                <c:pt idx="2">
                  <c:v>Shprazja e gjirit</c:v>
                </c:pt>
                <c:pt idx="3">
                  <c:v>Përpunimi i granulomës</c:v>
                </c:pt>
                <c:pt idx="4">
                  <c:v>Përpunimi i kërthizës</c:v>
                </c:pt>
                <c:pt idx="5">
                  <c:v>Keshilla per dhenjen e gjirit</c:v>
                </c:pt>
                <c:pt idx="6">
                  <c:v>EHO kukave</c:v>
                </c:pt>
                <c:pt idx="7">
                  <c:v>Ekzaminim i shputave</c:v>
                </c:pt>
                <c:pt idx="8">
                  <c:v>CRP</c:v>
                </c:pt>
                <c:pt idx="9">
                  <c:v>PPD</c:v>
                </c:pt>
                <c:pt idx="10">
                  <c:v>Këshilla profillaks për TBC</c:v>
                </c:pt>
                <c:pt idx="11">
                  <c:v>Testi HIV</c:v>
                </c:pt>
                <c:pt idx="12">
                  <c:v>Dhënja e terapisë</c:v>
                </c:pt>
                <c:pt idx="13">
                  <c:v>Spirometria</c:v>
                </c:pt>
                <c:pt idx="14">
                  <c:v>Matja e peshës dhe gjatësisë</c:v>
                </c:pt>
                <c:pt idx="15">
                  <c:v>Fraxiparina-Covid 19</c:v>
                </c:pt>
                <c:pt idx="16">
                  <c:v>Infuzione-Covid 19</c:v>
                </c:pt>
                <c:pt idx="17">
                  <c:v>Inhalime-Covid 19</c:v>
                </c:pt>
              </c:strCache>
            </c:strRef>
          </c:cat>
          <c:val>
            <c:numRef>
              <c:f>'Shërbimet shën. dhe shërb.EKG'!$H$44:$H$61</c:f>
              <c:numCache>
                <c:formatCode>General</c:formatCode>
                <c:ptCount val="18"/>
                <c:pt idx="0">
                  <c:v>580</c:v>
                </c:pt>
                <c:pt idx="1">
                  <c:v>7</c:v>
                </c:pt>
                <c:pt idx="2">
                  <c:v>546</c:v>
                </c:pt>
                <c:pt idx="3">
                  <c:v>3</c:v>
                </c:pt>
                <c:pt idx="4">
                  <c:v>755</c:v>
                </c:pt>
                <c:pt idx="5">
                  <c:v>2304</c:v>
                </c:pt>
                <c:pt idx="6">
                  <c:v>383</c:v>
                </c:pt>
                <c:pt idx="7">
                  <c:v>51</c:v>
                </c:pt>
                <c:pt idx="8">
                  <c:v>27</c:v>
                </c:pt>
                <c:pt idx="9">
                  <c:v>601</c:v>
                </c:pt>
                <c:pt idx="10">
                  <c:v>1975</c:v>
                </c:pt>
                <c:pt idx="11">
                  <c:v>85</c:v>
                </c:pt>
                <c:pt idx="12">
                  <c:v>825</c:v>
                </c:pt>
                <c:pt idx="13">
                  <c:v>125</c:v>
                </c:pt>
                <c:pt idx="14">
                  <c:v>797</c:v>
                </c:pt>
                <c:pt idx="15">
                  <c:v>1367</c:v>
                </c:pt>
                <c:pt idx="16">
                  <c:v>6933</c:v>
                </c:pt>
                <c:pt idx="17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3D-488E-9D89-648B74E51E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5988936"/>
        <c:axId val="315981880"/>
        <c:axId val="0"/>
      </c:bar3DChart>
      <c:catAx>
        <c:axId val="315988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5981880"/>
        <c:crosses val="autoZero"/>
        <c:auto val="1"/>
        <c:lblAlgn val="ctr"/>
        <c:lblOffset val="100"/>
        <c:noMultiLvlLbl val="0"/>
      </c:catAx>
      <c:valAx>
        <c:axId val="3159818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5988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5983056"/>
        <c:axId val="315982272"/>
        <c:axId val="0"/>
      </c:bar3DChart>
      <c:catAx>
        <c:axId val="31598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5982272"/>
        <c:crosses val="autoZero"/>
        <c:auto val="1"/>
        <c:lblAlgn val="ctr"/>
        <c:lblOffset val="100"/>
        <c:noMultiLvlLbl val="0"/>
      </c:catAx>
      <c:valAx>
        <c:axId val="3159822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5983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111986202592929E-2"/>
          <c:y val="3.113941967445152E-2"/>
          <c:w val="0.9788801379740707"/>
          <c:h val="0.7181037720603396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FF33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8696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566-4617-B929-B747069E150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566-4617-B929-B747069E150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566-4617-B929-B747069E150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566-4617-B929-B747069E150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1207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566-4617-B929-B747069E150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765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566-4617-B929-B747069E150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817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566-4617-B929-B747069E150C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21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566-4617-B929-B747069E150C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48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566-4617-B929-B747069E150C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182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566-4617-B929-B747069E150C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92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9566-4617-B929-B747069E150C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160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566-4617-B929-B747069E150C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129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9566-4617-B929-B747069E150C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106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9566-4617-B929-B747069E150C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43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9566-4617-B929-B747069E150C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/>
                      <a:t>69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9566-4617-B929-B747069E150C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9566-4617-B929-B747069E150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'Shërbimet shën. dhe shërb.EKG'!$A$5:$A$21</c:f>
              <c:strCache>
                <c:ptCount val="17"/>
                <c:pt idx="0">
                  <c:v>QKMF</c:v>
                </c:pt>
                <c:pt idx="1">
                  <c:v>QMF 1</c:v>
                </c:pt>
                <c:pt idx="2">
                  <c:v>QMF 2</c:v>
                </c:pt>
                <c:pt idx="3">
                  <c:v>QMF 3</c:v>
                </c:pt>
                <c:pt idx="4">
                  <c:v>QMF 4</c:v>
                </c:pt>
                <c:pt idx="5">
                  <c:v>QMF 5</c:v>
                </c:pt>
                <c:pt idx="6">
                  <c:v>QMF 6</c:v>
                </c:pt>
                <c:pt idx="7">
                  <c:v>QMF -7</c:v>
                </c:pt>
                <c:pt idx="8">
                  <c:v>QMF -8</c:v>
                </c:pt>
                <c:pt idx="9">
                  <c:v>QMF -9</c:v>
                </c:pt>
                <c:pt idx="10">
                  <c:v>QMF -10</c:v>
                </c:pt>
                <c:pt idx="11">
                  <c:v>QMF-11</c:v>
                </c:pt>
                <c:pt idx="12">
                  <c:v>QMF Hajvali</c:v>
                </c:pt>
                <c:pt idx="13">
                  <c:v>QMF Besi </c:v>
                </c:pt>
                <c:pt idx="14">
                  <c:v>QMF Mat</c:v>
                </c:pt>
                <c:pt idx="15">
                  <c:v>QMF Mati 1</c:v>
                </c:pt>
                <c:pt idx="16">
                  <c:v>Fshatërat</c:v>
                </c:pt>
              </c:strCache>
            </c:strRef>
          </c:cat>
          <c:val>
            <c:numRef>
              <c:f>'Shërbimet shën. dhe shërb.EKG'!$B$5:$B$21</c:f>
              <c:numCache>
                <c:formatCode>General</c:formatCode>
                <c:ptCount val="17"/>
                <c:pt idx="0">
                  <c:v>5005</c:v>
                </c:pt>
                <c:pt idx="1">
                  <c:v>311</c:v>
                </c:pt>
                <c:pt idx="2">
                  <c:v>212</c:v>
                </c:pt>
                <c:pt idx="3">
                  <c:v>75</c:v>
                </c:pt>
                <c:pt idx="4">
                  <c:v>1013</c:v>
                </c:pt>
                <c:pt idx="5">
                  <c:v>418</c:v>
                </c:pt>
                <c:pt idx="6">
                  <c:v>747</c:v>
                </c:pt>
                <c:pt idx="7">
                  <c:v>25</c:v>
                </c:pt>
                <c:pt idx="8">
                  <c:v>23</c:v>
                </c:pt>
                <c:pt idx="9">
                  <c:v>77</c:v>
                </c:pt>
                <c:pt idx="10">
                  <c:v>90</c:v>
                </c:pt>
                <c:pt idx="11">
                  <c:v>78</c:v>
                </c:pt>
                <c:pt idx="12">
                  <c:v>86</c:v>
                </c:pt>
                <c:pt idx="13">
                  <c:v>185</c:v>
                </c:pt>
                <c:pt idx="14">
                  <c:v>29</c:v>
                </c:pt>
                <c:pt idx="15">
                  <c:v>130</c:v>
                </c:pt>
                <c:pt idx="16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94-408B-8C7A-046772E368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5982664"/>
        <c:axId val="315984232"/>
        <c:axId val="0"/>
      </c:bar3DChart>
      <c:catAx>
        <c:axId val="315982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5984232"/>
        <c:crosses val="autoZero"/>
        <c:auto val="1"/>
        <c:lblAlgn val="ctr"/>
        <c:lblOffset val="100"/>
        <c:noMultiLvlLbl val="0"/>
      </c:catAx>
      <c:valAx>
        <c:axId val="3159842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5982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5985800"/>
        <c:axId val="315985016"/>
        <c:axId val="0"/>
      </c:bar3DChart>
      <c:catAx>
        <c:axId val="315985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5985016"/>
        <c:crosses val="autoZero"/>
        <c:auto val="1"/>
        <c:lblAlgn val="ctr"/>
        <c:lblOffset val="100"/>
        <c:noMultiLvlLbl val="0"/>
      </c:catAx>
      <c:valAx>
        <c:axId val="315985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5985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Sheet1!$K$11</c:f>
              <c:strCache>
                <c:ptCount val="1"/>
                <c:pt idx="0">
                  <c:v>Gjashtëmujori i parë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9178743961352656E-2"/>
                  <c:y val="3.7549397097756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79D-45CE-A701-DB32543AD52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3478260869565195E-2"/>
                  <c:y val="4.75094786794572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79D-45CE-A701-DB32543AD52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6908212560386472E-2"/>
                  <c:y val="-1.4432525888100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79D-45CE-A701-DB32543AD52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077294685990338E-3"/>
                  <c:y val="-2.1456798341575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79D-45CE-A701-DB32543AD52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Sheet1!$L$10:$O$10</c:f>
              <c:strCache>
                <c:ptCount val="4"/>
                <c:pt idx="0">
                  <c:v>V.Mjekësore  </c:v>
                </c:pt>
                <c:pt idx="1">
                  <c:v>V.Laboratorike</c:v>
                </c:pt>
                <c:pt idx="2">
                  <c:v>V.Stomatologjike  </c:v>
                </c:pt>
                <c:pt idx="3">
                  <c:v>V.Radiologjike</c:v>
                </c:pt>
              </c:strCache>
            </c:strRef>
          </c:cat>
          <c:val>
            <c:numRef>
              <c:f>Sheet1!$L$11:$O$11</c:f>
              <c:numCache>
                <c:formatCode>General</c:formatCode>
                <c:ptCount val="4"/>
                <c:pt idx="0">
                  <c:v>391959</c:v>
                </c:pt>
                <c:pt idx="1">
                  <c:v>73442</c:v>
                </c:pt>
                <c:pt idx="2">
                  <c:v>28883</c:v>
                </c:pt>
                <c:pt idx="3">
                  <c:v>13034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9D-45CE-A701-DB32543AD520}"/>
            </c:ext>
          </c:extLst>
        </c:ser>
        <c:ser>
          <c:idx val="1"/>
          <c:order val="1"/>
          <c:tx>
            <c:strRef>
              <c:f>Sheet1!$K$12</c:f>
              <c:strCache>
                <c:ptCount val="1"/>
                <c:pt idx="0">
                  <c:v>Gjashtëmujori i dytë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6086956521739135E-2"/>
                  <c:y val="8.3145099394933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79D-45CE-A701-DB32543AD52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618357487922701E-3"/>
                  <c:y val="-3.486729730505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79D-45CE-A701-DB32543AD52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777777777777689E-2"/>
                  <c:y val="-5.09598960612414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579D-45CE-A701-DB32543AD52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2270531400966274E-2"/>
                  <c:y val="-7.1369764290399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579D-45CE-A701-DB32543AD52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Sheet1!$L$10:$O$10</c:f>
              <c:strCache>
                <c:ptCount val="4"/>
                <c:pt idx="0">
                  <c:v>V.Mjekësore  </c:v>
                </c:pt>
                <c:pt idx="1">
                  <c:v>V.Laboratorike</c:v>
                </c:pt>
                <c:pt idx="2">
                  <c:v>V.Stomatologjike  </c:v>
                </c:pt>
                <c:pt idx="3">
                  <c:v>V.Radiologjike</c:v>
                </c:pt>
              </c:strCache>
            </c:strRef>
          </c:cat>
          <c:val>
            <c:numRef>
              <c:f>Sheet1!$L$12:$O$12</c:f>
              <c:numCache>
                <c:formatCode>General</c:formatCode>
                <c:ptCount val="4"/>
                <c:pt idx="0">
                  <c:v>401179</c:v>
                </c:pt>
                <c:pt idx="1">
                  <c:v>87637</c:v>
                </c:pt>
                <c:pt idx="2">
                  <c:v>26166</c:v>
                </c:pt>
                <c:pt idx="3">
                  <c:v>10892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79D-45CE-A701-DB32543AD520}"/>
            </c:ext>
          </c:extLst>
        </c:ser>
        <c:ser>
          <c:idx val="2"/>
          <c:order val="2"/>
          <c:tx>
            <c:strRef>
              <c:f>Sheet1!$K$13</c:f>
              <c:strCache>
                <c:ptCount val="1"/>
                <c:pt idx="0">
                  <c:v>Përqindja 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6570048309178765E-2"/>
                  <c:y val="5.9898581934146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579D-45CE-A701-DB32543AD52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32367149758454E-2"/>
                  <c:y val="-1.236354583966253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579D-45CE-A701-DB32543AD52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531400966183576E-2"/>
                  <c:y val="5.4305019749443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579D-45CE-A701-DB32543AD52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647342995168997E-2"/>
                  <c:y val="2.314194666343069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579D-45CE-A701-DB32543AD52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FF33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Sheet1!$L$10:$O$10</c:f>
              <c:strCache>
                <c:ptCount val="4"/>
                <c:pt idx="0">
                  <c:v>V.Mjekësore  </c:v>
                </c:pt>
                <c:pt idx="1">
                  <c:v>V.Laboratorike</c:v>
                </c:pt>
                <c:pt idx="2">
                  <c:v>V.Stomatologjike  </c:v>
                </c:pt>
                <c:pt idx="3">
                  <c:v>V.Radiologjike</c:v>
                </c:pt>
              </c:strCache>
            </c:strRef>
          </c:cat>
          <c:val>
            <c:numRef>
              <c:f>Sheet1!$L$13:$O$13</c:f>
              <c:numCache>
                <c:formatCode>0%</c:formatCode>
                <c:ptCount val="4"/>
                <c:pt idx="0">
                  <c:v>0.02</c:v>
                </c:pt>
                <c:pt idx="1">
                  <c:v>0.17</c:v>
                </c:pt>
                <c:pt idx="2">
                  <c:v>0.1</c:v>
                </c:pt>
                <c:pt idx="3">
                  <c:v>0.16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79D-45CE-A701-DB32543AD5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0407616"/>
        <c:axId val="300408008"/>
        <c:axId val="0"/>
      </c:bar3DChart>
      <c:catAx>
        <c:axId val="30040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0408008"/>
        <c:crosses val="autoZero"/>
        <c:auto val="1"/>
        <c:lblAlgn val="ctr"/>
        <c:lblOffset val="100"/>
        <c:noMultiLvlLbl val="0"/>
      </c:catAx>
      <c:valAx>
        <c:axId val="300408008"/>
        <c:scaling>
          <c:orientation val="minMax"/>
        </c:scaling>
        <c:delete val="1"/>
        <c:axPos val="l"/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crossAx val="30040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'Shërbimi specialistik-viz.'!$F$37:$F$44</c:f>
              <c:strCache>
                <c:ptCount val="8"/>
                <c:pt idx="0">
                  <c:v>Pediatria</c:v>
                </c:pt>
                <c:pt idx="1">
                  <c:v>Mjekësia e punës</c:v>
                </c:pt>
                <c:pt idx="2">
                  <c:v>Gjinekologjia</c:v>
                </c:pt>
                <c:pt idx="3">
                  <c:v>Interno</c:v>
                </c:pt>
                <c:pt idx="4">
                  <c:v>ORL</c:v>
                </c:pt>
                <c:pt idx="5">
                  <c:v>Dermatologjia</c:v>
                </c:pt>
                <c:pt idx="6">
                  <c:v>Oftalmologjia</c:v>
                </c:pt>
                <c:pt idx="7">
                  <c:v>Reumatologjia</c:v>
                </c:pt>
              </c:strCache>
            </c:strRef>
          </c:cat>
          <c:val>
            <c:numRef>
              <c:f>'Shërbimi specialistik-viz.'!$G$37:$G$44</c:f>
              <c:numCache>
                <c:formatCode>General</c:formatCode>
                <c:ptCount val="8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F20-44E6-B120-6EA6DCCD1CBB}"/>
            </c:ext>
          </c:extLst>
        </c:ser>
        <c:ser>
          <c:idx val="1"/>
          <c:order val="1"/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4.017326168925929E-2"/>
                  <c:y val="-9.5033942029829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F20-44E6-B120-6EA6DCCD1CB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2173715663411908E-3"/>
                  <c:y val="-0.183279745343243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F20-44E6-B120-6EA6DCCD1CB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173715663411461E-3"/>
                  <c:y val="-0.135762774328328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F20-44E6-B120-6EA6DCCD1CB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0.108610219462662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F20-44E6-B120-6EA6DCCD1CB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8.8245803313413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F20-44E6-B120-6EA6DCCD1CBB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2173715663411015E-3"/>
                  <c:y val="-8.8245803313413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F20-44E6-B120-6EA6DCCD1CBB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2173715663411015E-3"/>
                  <c:y val="-9.1639872671621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F20-44E6-B120-6EA6DCCD1CBB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4347431326823816E-3"/>
                  <c:y val="-9.1639872671621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F20-44E6-B120-6EA6DCCD1CB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'Shërbimi specialistik-viz.'!$F$37:$F$44</c:f>
              <c:strCache>
                <c:ptCount val="8"/>
                <c:pt idx="0">
                  <c:v>Pediatria</c:v>
                </c:pt>
                <c:pt idx="1">
                  <c:v>Mjekësia e punës</c:v>
                </c:pt>
                <c:pt idx="2">
                  <c:v>Gjinekologjia</c:v>
                </c:pt>
                <c:pt idx="3">
                  <c:v>Interno</c:v>
                </c:pt>
                <c:pt idx="4">
                  <c:v>ORL</c:v>
                </c:pt>
                <c:pt idx="5">
                  <c:v>Dermatologjia</c:v>
                </c:pt>
                <c:pt idx="6">
                  <c:v>Oftalmologjia</c:v>
                </c:pt>
                <c:pt idx="7">
                  <c:v>Reumatologjia</c:v>
                </c:pt>
              </c:strCache>
            </c:strRef>
          </c:cat>
          <c:val>
            <c:numRef>
              <c:f>'Shërbimi specialistik-viz.'!$H$37:$H$44</c:f>
              <c:numCache>
                <c:formatCode>General</c:formatCode>
                <c:ptCount val="8"/>
                <c:pt idx="0">
                  <c:v>59866</c:v>
                </c:pt>
                <c:pt idx="1">
                  <c:v>26383</c:v>
                </c:pt>
                <c:pt idx="2">
                  <c:v>17147</c:v>
                </c:pt>
                <c:pt idx="3">
                  <c:v>8556</c:v>
                </c:pt>
                <c:pt idx="4">
                  <c:v>4794</c:v>
                </c:pt>
                <c:pt idx="5">
                  <c:v>4225</c:v>
                </c:pt>
                <c:pt idx="6">
                  <c:v>2771</c:v>
                </c:pt>
                <c:pt idx="7">
                  <c:v>2405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F20-44E6-B120-6EA6DCCD1C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5988544"/>
        <c:axId val="315986584"/>
        <c:axId val="0"/>
      </c:bar3DChart>
      <c:catAx>
        <c:axId val="31598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5986584"/>
        <c:crosses val="autoZero"/>
        <c:auto val="1"/>
        <c:lblAlgn val="ctr"/>
        <c:lblOffset val="100"/>
        <c:noMultiLvlLbl val="0"/>
      </c:catAx>
      <c:valAx>
        <c:axId val="315986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5988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'Shërbimi specialistik-viz.'!$E$10</c:f>
              <c:strCache>
                <c:ptCount val="1"/>
                <c:pt idx="0">
                  <c:v>Dermatologjia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8DA-4215-9436-9711EC1E600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'Shërbimi specialistik-viz.'!$F$10:$G$10</c:f>
              <c:numCache>
                <c:formatCode>General</c:formatCode>
                <c:ptCount val="2"/>
                <c:pt idx="1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8FA-41E3-A271-82290BFDC397}"/>
            </c:ext>
          </c:extLst>
        </c:ser>
        <c:ser>
          <c:idx val="1"/>
          <c:order val="1"/>
          <c:tx>
            <c:strRef>
              <c:f>'Shërbimi specialistik-viz.'!$E$9</c:f>
              <c:strCache>
                <c:ptCount val="1"/>
                <c:pt idx="0">
                  <c:v>Oftalmologjia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8DA-4215-9436-9711EC1E600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'Shërbimi specialistik-viz.'!$F$9:$G$9</c:f>
              <c:numCache>
                <c:formatCode>General</c:formatCode>
                <c:ptCount val="2"/>
                <c:pt idx="1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8FA-41E3-A271-82290BFDC397}"/>
            </c:ext>
          </c:extLst>
        </c:ser>
        <c:ser>
          <c:idx val="2"/>
          <c:order val="2"/>
          <c:tx>
            <c:strRef>
              <c:f>'Shërbimi specialistik-viz.'!$E$7</c:f>
              <c:strCache>
                <c:ptCount val="1"/>
                <c:pt idx="0">
                  <c:v>Interno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1"/>
              <c:layout>
                <c:manualLayout>
                  <c:x val="2.606309999641889E-3"/>
                  <c:y val="-1.826839581907863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8DA-4215-9436-9711EC1E600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'Shërbimi specialistik-viz.'!$F$7:$G$7</c:f>
              <c:numCache>
                <c:formatCode>General</c:formatCode>
                <c:ptCount val="2"/>
                <c:pt idx="1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8FA-41E3-A271-82290BFDC397}"/>
            </c:ext>
          </c:extLst>
        </c:ser>
        <c:ser>
          <c:idx val="3"/>
          <c:order val="3"/>
          <c:tx>
            <c:strRef>
              <c:f>'Shërbimi specialistik-viz.'!$E$8</c:f>
              <c:strCache>
                <c:ptCount val="1"/>
                <c:pt idx="0">
                  <c:v>ORL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1"/>
              <c:layout>
                <c:manualLayout>
                  <c:x val="5.7934987751881205E-3"/>
                  <c:y val="-1.82683958190786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78FA-41E3-A271-82290BFDC39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'Shërbimi specialistik-viz.'!$F$8:$G$8</c:f>
              <c:numCache>
                <c:formatCode>General</c:formatCode>
                <c:ptCount val="2"/>
                <c:pt idx="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8FA-41E3-A271-82290BFDC397}"/>
            </c:ext>
          </c:extLst>
        </c:ser>
        <c:ser>
          <c:idx val="4"/>
          <c:order val="4"/>
          <c:tx>
            <c:strRef>
              <c:f>'Shërbimi specialistik-viz.'!$E$5</c:f>
              <c:strCache>
                <c:ptCount val="1"/>
                <c:pt idx="0">
                  <c:v>Mjekësia e punës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1"/>
              <c:layout>
                <c:manualLayout>
                  <c:x val="-3.240094816326459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8FA-41E3-A271-82290BFDC39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'Shërbimi specialistik-viz.'!$F$5:$G$5</c:f>
              <c:numCache>
                <c:formatCode>General</c:formatCode>
                <c:ptCount val="2"/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8FA-41E3-A271-82290BFDC397}"/>
            </c:ext>
          </c:extLst>
        </c:ser>
        <c:ser>
          <c:idx val="5"/>
          <c:order val="5"/>
          <c:tx>
            <c:strRef>
              <c:f>'Shërbimi specialistik-viz.'!$E$12</c:f>
              <c:strCache>
                <c:ptCount val="1"/>
                <c:pt idx="0">
                  <c:v>Gjinekologjia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1"/>
              <c:layout>
                <c:manualLayout>
                  <c:x val="7.4839872138140967E-3"/>
                  <c:y val="-3.044732636513110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8FA-41E3-A271-82290BFDC39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'Shërbimi specialistik-viz.'!$F$12:$G$12</c:f>
              <c:numCache>
                <c:formatCode>General</c:formatCode>
                <c:ptCount val="2"/>
                <c:pt idx="1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8FA-41E3-A271-82290BFDC397}"/>
            </c:ext>
          </c:extLst>
        </c:ser>
        <c:ser>
          <c:idx val="6"/>
          <c:order val="6"/>
          <c:tx>
            <c:strRef>
              <c:f>'Shërbimi specialistik-viz.'!$E$6</c:f>
              <c:strCache>
                <c:ptCount val="1"/>
                <c:pt idx="0">
                  <c:v>Pediatria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1"/>
              <c:layout>
                <c:manualLayout>
                  <c:x val="9.1220849987464197E-3"/>
                  <c:y val="-1.522366318256552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8DA-4215-9436-9711EC1E600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'Shërbimi specialistik-viz.'!$F$6:$G$6</c:f>
              <c:numCache>
                <c:formatCode>General</c:formatCode>
                <c:ptCount val="2"/>
                <c:pt idx="1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8FA-41E3-A271-82290BFDC397}"/>
            </c:ext>
          </c:extLst>
        </c:ser>
        <c:ser>
          <c:idx val="7"/>
          <c:order val="7"/>
          <c:tx>
            <c:strRef>
              <c:f>'Shërbimi specialistik-viz.'!$E$11</c:f>
              <c:strCache>
                <c:ptCount val="1"/>
                <c:pt idx="0">
                  <c:v>Reumatologjia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1"/>
              <c:layout>
                <c:manualLayout>
                  <c:x val="1.3471176984865375E-2"/>
                  <c:y val="-2.435786109210483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8FA-41E3-A271-82290BFDC39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'Shërbimi specialistik-viz.'!$F$11:$G$11</c:f>
              <c:numCache>
                <c:formatCode>General</c:formatCode>
                <c:ptCount val="2"/>
                <c:pt idx="1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78FA-41E3-A271-82290BFDC3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5988152"/>
        <c:axId val="315987760"/>
        <c:axId val="0"/>
      </c:bar3DChart>
      <c:catAx>
        <c:axId val="3159881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5987760"/>
        <c:crosses val="autoZero"/>
        <c:auto val="1"/>
        <c:lblAlgn val="ctr"/>
        <c:lblOffset val="100"/>
        <c:noMultiLvlLbl val="0"/>
      </c:catAx>
      <c:valAx>
        <c:axId val="315987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5988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'Shërbimi specialistik-viz.'!$C$24</c:f>
              <c:strCache>
                <c:ptCount val="1"/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9872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3F8-48AF-946F-F29D3B9E21A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1659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3F8-48AF-946F-F29D3B9E21A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3429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3F8-48AF-946F-F29D3B9E21A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2187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3F8-48AF-946F-F29D3B9E21A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'Shërbimi specialistik-viz.'!$B$25:$B$28</c:f>
              <c:strCache>
                <c:ptCount val="4"/>
                <c:pt idx="0">
                  <c:v>QKMF</c:v>
                </c:pt>
                <c:pt idx="1">
                  <c:v>QMF 1</c:v>
                </c:pt>
                <c:pt idx="2">
                  <c:v>QMF5</c:v>
                </c:pt>
                <c:pt idx="3">
                  <c:v>QMF6</c:v>
                </c:pt>
              </c:strCache>
            </c:strRef>
          </c:cat>
          <c:val>
            <c:numRef>
              <c:f>'Shërbimi specialistik-viz.'!$C$25:$C$28</c:f>
              <c:numCache>
                <c:formatCode>General</c:formatCode>
                <c:ptCount val="4"/>
                <c:pt idx="0">
                  <c:v>9093</c:v>
                </c:pt>
                <c:pt idx="1">
                  <c:v>1321</c:v>
                </c:pt>
                <c:pt idx="2">
                  <c:v>2361</c:v>
                </c:pt>
                <c:pt idx="3">
                  <c:v>1340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1B-4944-8771-DD16C0ED7FAD}"/>
            </c:ext>
          </c:extLst>
        </c:ser>
        <c:ser>
          <c:idx val="1"/>
          <c:order val="1"/>
          <c:tx>
            <c:strRef>
              <c:f>'Shërbimi specialistik-viz.'!$D$24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'Shërbimi specialistik-viz.'!$B$25:$B$28</c:f>
              <c:strCache>
                <c:ptCount val="4"/>
                <c:pt idx="0">
                  <c:v>QKMF</c:v>
                </c:pt>
                <c:pt idx="1">
                  <c:v>QMF 1</c:v>
                </c:pt>
                <c:pt idx="2">
                  <c:v>QMF5</c:v>
                </c:pt>
                <c:pt idx="3">
                  <c:v>QMF6</c:v>
                </c:pt>
              </c:strCache>
            </c:strRef>
          </c:cat>
          <c:val>
            <c:numRef>
              <c:f>'Shërbimi specialistik-viz.'!$D$25:$D$28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F1B-4944-8771-DD16C0ED7FA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20650472"/>
        <c:axId val="320653608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'Shërbimi specialistik-viz.'!$E$24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3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3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'Shërbimi specialistik-viz.'!$B$25:$B$28</c15:sqref>
                        </c15:formulaRef>
                      </c:ext>
                    </c:extLst>
                    <c:strCache>
                      <c:ptCount val="4"/>
                      <c:pt idx="0">
                        <c:v>QKMF</c:v>
                      </c:pt>
                      <c:pt idx="1">
                        <c:v>QMF 1</c:v>
                      </c:pt>
                      <c:pt idx="2">
                        <c:v>QMF5</c:v>
                      </c:pt>
                      <c:pt idx="3">
                        <c:v>QMF6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'Shërbimi specialistik-viz.'!$E$25:$E$28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2-5F1B-4944-8771-DD16C0ED7FAD}"/>
                  </c:ext>
                </c:extLst>
              </c15:ser>
            </c15:filteredBarSeries>
          </c:ext>
        </c:extLst>
      </c:barChart>
      <c:catAx>
        <c:axId val="320650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0653608"/>
        <c:crosses val="autoZero"/>
        <c:auto val="1"/>
        <c:lblAlgn val="ctr"/>
        <c:lblOffset val="100"/>
        <c:noMultiLvlLbl val="0"/>
      </c:catAx>
      <c:valAx>
        <c:axId val="3206536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20650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7318593353078706E-3"/>
                  <c:y val="-4.871796314415761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37542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B39-4B2D-BCD4-395C1A3FED6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3854874682462963E-3"/>
                  <c:y val="-4.5470098934547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15073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B39-4B2D-BCD4-395C1A3FED6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156462404738888E-2"/>
                  <c:y val="-5.846155577298918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6605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B39-4B2D-BCD4-395C1A3FED6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463718670615741E-2"/>
                  <c:y val="-5.8461555772989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646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B39-4B2D-BCD4-395C1A3FED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'Shërbimi specialistik-viz.'!$B$18:$B$21</c:f>
              <c:strCache>
                <c:ptCount val="4"/>
                <c:pt idx="0">
                  <c:v>QKMF</c:v>
                </c:pt>
                <c:pt idx="1">
                  <c:v>QMF 6</c:v>
                </c:pt>
                <c:pt idx="2">
                  <c:v>QMF 5</c:v>
                </c:pt>
                <c:pt idx="3">
                  <c:v>QMF 4</c:v>
                </c:pt>
              </c:strCache>
            </c:strRef>
          </c:cat>
          <c:val>
            <c:numRef>
              <c:f>'Shërbimi specialistik-viz.'!$C$18:$C$21</c:f>
              <c:numCache>
                <c:formatCode>General</c:formatCode>
                <c:ptCount val="4"/>
                <c:pt idx="0">
                  <c:v>22793</c:v>
                </c:pt>
                <c:pt idx="1">
                  <c:v>12633</c:v>
                </c:pt>
                <c:pt idx="2">
                  <c:v>9554</c:v>
                </c:pt>
                <c:pt idx="3">
                  <c:v>2708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39-4B2D-BCD4-395C1A3FED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0647336"/>
        <c:axId val="320653216"/>
        <c:axId val="0"/>
      </c:bar3DChart>
      <c:catAx>
        <c:axId val="320647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0653216"/>
        <c:crosses val="autoZero"/>
        <c:auto val="1"/>
        <c:lblAlgn val="ctr"/>
        <c:lblOffset val="100"/>
        <c:noMultiLvlLbl val="0"/>
      </c:catAx>
      <c:valAx>
        <c:axId val="32065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0647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2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32F-49B7-93BB-79BE6835B62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32F-49B7-93BB-79BE6835B62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32F-49B7-93BB-79BE6835B62A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32F-49B7-93BB-79BE6835B6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'Shërbimi specialistik-viz.'!$B$31:$B$34</c:f>
              <c:strCache>
                <c:ptCount val="4"/>
                <c:pt idx="0">
                  <c:v>QKMF</c:v>
                </c:pt>
                <c:pt idx="1">
                  <c:v>QMF1</c:v>
                </c:pt>
                <c:pt idx="2">
                  <c:v>QMF 5</c:v>
                </c:pt>
                <c:pt idx="3">
                  <c:v>QMF11</c:v>
                </c:pt>
              </c:strCache>
            </c:strRef>
          </c:cat>
          <c:val>
            <c:numRef>
              <c:f>'Shërbimi specialistik-viz.'!$E$31:$E$34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B3E-465A-8AEA-EE8E014C88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BBDE5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B53-4256-AD10-2FD325565BC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B53-4256-AD10-2FD325565BC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851550F-0032-4268-8D1D-652EF53FE289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3068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B53-4256-AD10-2FD325565BC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8.5876576548260225E-2"/>
                  <c:y val="5.3406424748884622E-2"/>
                </c:manualLayout>
              </c:layout>
              <c:tx>
                <c:rich>
                  <a:bodyPr/>
                  <a:lstStyle/>
                  <a:p>
                    <a:fld id="{D0FDB21F-BFEA-4502-811D-AFAF7646423D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r>
                      <a:rPr lang="en-US" baseline="0"/>
                      <a:t>1157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B53-4256-AD10-2FD325565BC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'Shërbimi specialistik-viz.'!$B$45:$B$46</c:f>
              <c:strCache>
                <c:ptCount val="2"/>
                <c:pt idx="0">
                  <c:v>QKMF</c:v>
                </c:pt>
                <c:pt idx="1">
                  <c:v>QMF1</c:v>
                </c:pt>
              </c:strCache>
            </c:strRef>
          </c:cat>
          <c:val>
            <c:numRef>
              <c:f>'Shërbimi specialistik-viz.'!$C$45:$C$46</c:f>
              <c:numCache>
                <c:formatCode>General</c:formatCode>
                <c:ptCount val="2"/>
                <c:pt idx="0">
                  <c:v>3068</c:v>
                </c:pt>
                <c:pt idx="1">
                  <c:v>1157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B53-4256-AD10-2FD325565BC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493935426340495"/>
          <c:y val="0.89409667541557303"/>
          <c:w val="0.3796912053336356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111111111111109E-2"/>
          <c:y val="4.6296296296296294E-2"/>
          <c:w val="0.93888888888888888"/>
          <c:h val="0.73577136191309422"/>
        </c:manualLayout>
      </c:layout>
      <c:bar3DChart>
        <c:barDir val="col"/>
        <c:grouping val="standard"/>
        <c:varyColors val="0"/>
        <c:ser>
          <c:idx val="1"/>
          <c:order val="1"/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3.4115866282689415E-2"/>
                  <c:y val="-6.781279485939857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55049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5A1-4B26-ABF1-A1D6E03DDEB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0614126527011206E-2"/>
                  <c:y val="-6.216172862111536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138771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5A1-4B26-ABF1-A1D6E03DDEB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Stomatologjia!$I$5:$I$6</c:f>
              <c:strCache>
                <c:ptCount val="2"/>
                <c:pt idx="0">
                  <c:v>Vizitat stomatologjike</c:v>
                </c:pt>
                <c:pt idx="1">
                  <c:v>Shërbimet stomatologjike</c:v>
                </c:pt>
              </c:strCache>
            </c:strRef>
          </c:cat>
          <c:val>
            <c:numRef>
              <c:f>Stomatologjia!$K$5:$K$6</c:f>
              <c:numCache>
                <c:formatCode>General</c:formatCode>
                <c:ptCount val="2"/>
                <c:pt idx="0">
                  <c:v>45332</c:v>
                </c:pt>
                <c:pt idx="1">
                  <c:v>118915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5A1-4B26-ABF1-A1D6E03DDE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0654000"/>
        <c:axId val="320654784"/>
        <c:axId val="320848192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Stomatologjia!$I$5:$I$6</c15:sqref>
                        </c15:formulaRef>
                      </c:ext>
                    </c:extLst>
                    <c:strCache>
                      <c:ptCount val="2"/>
                      <c:pt idx="0">
                        <c:v>Vizitat stomatologjike</c:v>
                      </c:pt>
                      <c:pt idx="1">
                        <c:v>Shërbimet stomatologjike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Stomatologjia!$J$5:$J$6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3-25A1-4B26-ABF1-A1D6E03DDEB7}"/>
                  </c:ext>
                </c:extLst>
              </c15:ser>
            </c15:filteredBarSeries>
          </c:ext>
        </c:extLst>
      </c:bar3DChart>
      <c:catAx>
        <c:axId val="32065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0654784"/>
        <c:crosses val="autoZero"/>
        <c:auto val="1"/>
        <c:lblAlgn val="ctr"/>
        <c:lblOffset val="100"/>
        <c:noMultiLvlLbl val="0"/>
      </c:catAx>
      <c:valAx>
        <c:axId val="3206547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0654000"/>
        <c:crosses val="autoZero"/>
        <c:crossBetween val="between"/>
      </c:valAx>
      <c:serAx>
        <c:axId val="320848192"/>
        <c:scaling>
          <c:orientation val="minMax"/>
        </c:scaling>
        <c:delete val="1"/>
        <c:axPos val="b"/>
        <c:majorTickMark val="none"/>
        <c:minorTickMark val="none"/>
        <c:tickLblPos val="nextTo"/>
        <c:crossAx val="32065478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800715804056534"/>
          <c:y val="5.5342962956066916E-2"/>
          <c:w val="0.84080533920224365"/>
          <c:h val="0.53913315964543251"/>
        </c:manualLayout>
      </c:layout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0652432"/>
        <c:axId val="320649296"/>
        <c:axId val="0"/>
      </c:bar3DChart>
      <c:catAx>
        <c:axId val="32065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0649296"/>
        <c:crosses val="autoZero"/>
        <c:auto val="1"/>
        <c:lblAlgn val="ctr"/>
        <c:lblOffset val="100"/>
        <c:noMultiLvlLbl val="0"/>
      </c:catAx>
      <c:valAx>
        <c:axId val="320649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065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16568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D47-4763-9CE5-0DCDE776C60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2026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D47-4763-9CE5-0DCDE776C60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2859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D47-4763-9CE5-0DCDE776C60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701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D47-4763-9CE5-0DCDE776C60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1270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D47-4763-9CE5-0DCDE776C60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16514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D47-4763-9CE5-0DCDE776C60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3587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D47-4763-9CE5-0DCDE776C60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420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D47-4763-9CE5-0DCDE776C60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9.3202196389718695E-17"/>
                  <c:y val="5.281290056847434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2079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D47-4763-9CE5-0DCDE776C60E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3.8128611710227353E-3"/>
                  <c:y val="1.972882956776775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1169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D47-4763-9CE5-0DCDE776C60E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1461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8D47-4763-9CE5-0DCDE776C60E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822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8D47-4763-9CE5-0DCDE776C60E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2101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8D47-4763-9CE5-0DCDE776C60E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1361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8D47-4763-9CE5-0DCDE776C60E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671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8D47-4763-9CE5-0DCDE776C60E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/>
                      <a:t>1429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8D47-4763-9CE5-0DCDE776C60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1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Stomatologjia!$T$10:$T$25</c:f>
              <c:strCache>
                <c:ptCount val="16"/>
                <c:pt idx="0">
                  <c:v>Poliklinika stomatologjike</c:v>
                </c:pt>
                <c:pt idx="1">
                  <c:v>QMF 1</c:v>
                </c:pt>
                <c:pt idx="2">
                  <c:v>QMF 2</c:v>
                </c:pt>
                <c:pt idx="3">
                  <c:v>QMF 3</c:v>
                </c:pt>
                <c:pt idx="4">
                  <c:v>QMF 4</c:v>
                </c:pt>
                <c:pt idx="5">
                  <c:v>QMF 5</c:v>
                </c:pt>
                <c:pt idx="6">
                  <c:v>QMF 6</c:v>
                </c:pt>
                <c:pt idx="7">
                  <c:v>QMF -7</c:v>
                </c:pt>
                <c:pt idx="8">
                  <c:v>QMF -8</c:v>
                </c:pt>
                <c:pt idx="9">
                  <c:v>QMF -9</c:v>
                </c:pt>
                <c:pt idx="10">
                  <c:v>QMF -10</c:v>
                </c:pt>
                <c:pt idx="11">
                  <c:v>QMF-11</c:v>
                </c:pt>
                <c:pt idx="12">
                  <c:v>QMF Hajvali</c:v>
                </c:pt>
                <c:pt idx="13">
                  <c:v>QMF Besi </c:v>
                </c:pt>
                <c:pt idx="14">
                  <c:v>QMF Mat</c:v>
                </c:pt>
                <c:pt idx="15">
                  <c:v>QMF Mati 1</c:v>
                </c:pt>
              </c:strCache>
            </c:strRef>
          </c:cat>
          <c:val>
            <c:numRef>
              <c:f>Stomatologjia!$U$10:$U$25</c:f>
              <c:numCache>
                <c:formatCode>General</c:formatCode>
                <c:ptCount val="16"/>
                <c:pt idx="0">
                  <c:v>16261</c:v>
                </c:pt>
                <c:pt idx="1">
                  <c:v>1225</c:v>
                </c:pt>
                <c:pt idx="2">
                  <c:v>2307</c:v>
                </c:pt>
                <c:pt idx="3">
                  <c:v>637</c:v>
                </c:pt>
                <c:pt idx="4">
                  <c:v>3879</c:v>
                </c:pt>
                <c:pt idx="5">
                  <c:v>15488</c:v>
                </c:pt>
                <c:pt idx="6">
                  <c:v>3382</c:v>
                </c:pt>
                <c:pt idx="7">
                  <c:v>576</c:v>
                </c:pt>
                <c:pt idx="8">
                  <c:v>936</c:v>
                </c:pt>
                <c:pt idx="9">
                  <c:v>728</c:v>
                </c:pt>
                <c:pt idx="10">
                  <c:v>1316</c:v>
                </c:pt>
                <c:pt idx="11">
                  <c:v>1187</c:v>
                </c:pt>
                <c:pt idx="12">
                  <c:v>1244</c:v>
                </c:pt>
                <c:pt idx="13">
                  <c:v>1207</c:v>
                </c:pt>
                <c:pt idx="14">
                  <c:v>669</c:v>
                </c:pt>
                <c:pt idx="15">
                  <c:v>867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4D-4B9E-B41B-5CC0761396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20651256"/>
        <c:axId val="320651648"/>
        <c:axId val="0"/>
      </c:bar3DChart>
      <c:catAx>
        <c:axId val="320651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0651648"/>
        <c:crosses val="autoZero"/>
        <c:auto val="1"/>
        <c:lblAlgn val="ctr"/>
        <c:lblOffset val="100"/>
        <c:noMultiLvlLbl val="0"/>
      </c:catAx>
      <c:valAx>
        <c:axId val="320651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0651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0652824"/>
        <c:axId val="324928248"/>
        <c:axId val="0"/>
      </c:bar3DChart>
      <c:catAx>
        <c:axId val="320652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4928248"/>
        <c:crosses val="autoZero"/>
        <c:auto val="1"/>
        <c:lblAlgn val="ctr"/>
        <c:lblOffset val="100"/>
        <c:noMultiLvlLbl val="0"/>
      </c:catAx>
      <c:valAx>
        <c:axId val="324928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0652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Sheet1!$K$16</c:f>
              <c:strCache>
                <c:ptCount val="1"/>
                <c:pt idx="0">
                  <c:v>Gjashtëmujori i parë</c:v>
                </c:pt>
              </c:strCache>
            </c:strRef>
          </c:tx>
          <c:spPr>
            <a:solidFill>
              <a:srgbClr val="33CC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380260216192654E-2"/>
                  <c:y val="7.93388677573088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595-4088-8B40-8922F55E9DE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26484305398479E-2"/>
                  <c:y val="-4.7603320654385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595-4088-8B40-8922F55E9DE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794529161954465E-2"/>
                  <c:y val="-1.8512402476705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595-4088-8B40-8922F55E9DE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547948435732983E-2"/>
                  <c:y val="-2.3801660327192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595-4088-8B40-8922F55E9DE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Sheet1!$L$15:$P$15</c:f>
              <c:strCache>
                <c:ptCount val="4"/>
                <c:pt idx="0">
                  <c:v>Shërbimet mjekësore</c:v>
                </c:pt>
                <c:pt idx="1">
                  <c:v>Shër.laboratorike</c:v>
                </c:pt>
                <c:pt idx="2">
                  <c:v>Shër.stomatologjike</c:v>
                </c:pt>
                <c:pt idx="3">
                  <c:v>Shër.radiologjike</c:v>
                </c:pt>
              </c:strCache>
            </c:strRef>
          </c:cat>
          <c:val>
            <c:numRef>
              <c:f>Sheet1!$L$16:$P$16</c:f>
              <c:numCache>
                <c:formatCode>General</c:formatCode>
                <c:ptCount val="5"/>
                <c:pt idx="0">
                  <c:v>525583</c:v>
                </c:pt>
                <c:pt idx="1">
                  <c:v>453179</c:v>
                </c:pt>
                <c:pt idx="2">
                  <c:v>73302</c:v>
                </c:pt>
                <c:pt idx="3">
                  <c:v>17315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95-4088-8B40-8922F55E9DEC}"/>
            </c:ext>
          </c:extLst>
        </c:ser>
        <c:ser>
          <c:idx val="1"/>
          <c:order val="1"/>
          <c:tx>
            <c:strRef>
              <c:f>Sheet1!$K$17</c:f>
              <c:strCache>
                <c:ptCount val="1"/>
                <c:pt idx="0">
                  <c:v>Gjashtëmujori i dytë</c:v>
                </c:pt>
              </c:strCache>
            </c:strRef>
          </c:tx>
          <c:spPr>
            <a:solidFill>
              <a:srgbClr val="FBBDE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9776266834191061E-2"/>
                  <c:y val="-2.6446289252436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595-4088-8B40-8922F55E9DE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5968060577122515E-2"/>
                  <c:y val="2.1157031401949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595-4088-8B40-8922F55E9DE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831053817480988E-2"/>
                  <c:y val="-3.7024804953410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E595-4088-8B40-8922F55E9DE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2342477597687167E-2"/>
                  <c:y val="-3.4380176028167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E595-4088-8B40-8922F55E9DE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Sheet1!$L$15:$P$15</c:f>
              <c:strCache>
                <c:ptCount val="4"/>
                <c:pt idx="0">
                  <c:v>Shërbimet mjekësore</c:v>
                </c:pt>
                <c:pt idx="1">
                  <c:v>Shër.laboratorike</c:v>
                </c:pt>
                <c:pt idx="2">
                  <c:v>Shër.stomatologjike</c:v>
                </c:pt>
                <c:pt idx="3">
                  <c:v>Shër.radiologjike</c:v>
                </c:pt>
              </c:strCache>
            </c:strRef>
          </c:cat>
          <c:val>
            <c:numRef>
              <c:f>Sheet1!$L$17:$P$17</c:f>
              <c:numCache>
                <c:formatCode>General</c:formatCode>
                <c:ptCount val="5"/>
                <c:pt idx="0">
                  <c:v>431426</c:v>
                </c:pt>
                <c:pt idx="1">
                  <c:v>458066</c:v>
                </c:pt>
                <c:pt idx="2">
                  <c:v>65469</c:v>
                </c:pt>
                <c:pt idx="3">
                  <c:v>13217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595-4088-8B40-8922F55E9D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00411536"/>
        <c:axId val="300408792"/>
        <c:axId val="0"/>
      </c:bar3DChart>
      <c:catAx>
        <c:axId val="30041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0408792"/>
        <c:crosses val="autoZero"/>
        <c:auto val="1"/>
        <c:lblAlgn val="ctr"/>
        <c:lblOffset val="100"/>
        <c:noMultiLvlLbl val="0"/>
      </c:catAx>
      <c:valAx>
        <c:axId val="30040879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0411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708087168773669"/>
          <c:y val="0.93983561796217741"/>
          <c:w val="0.5572847762804084"/>
          <c:h val="6.0164296044943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7718323630707538E-2"/>
                  <c:y val="-0.1370370615604911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940-446B-AB6E-C399A3AFF5E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398403457816703E-3"/>
                  <c:y val="-4.98316587492695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940-446B-AB6E-C399A3AFF5E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6398403457816703E-3"/>
                  <c:y val="-6.228957343658688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940-446B-AB6E-C399A3AFF5E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5.29461374210989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940-446B-AB6E-C399A3AFF5E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8396513925338585E-17"/>
                  <c:y val="-8.409092413939230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940-446B-AB6E-C399A3AFF5E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1678084149380094E-2"/>
                  <c:y val="-0.1463804975759791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940-446B-AB6E-C399A3AFF5E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3199201728908351E-3"/>
                  <c:y val="-7.474748812390431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940-446B-AB6E-C399A3AFF5E4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6398403457815736E-3"/>
                  <c:y val="-4.98316587492695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940-446B-AB6E-C399A3AFF5E4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-4.98316587492695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940-446B-AB6E-C399A3AFF5E4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6398403457816703E-3"/>
                  <c:y val="-4.36027014056108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E940-446B-AB6E-C399A3AFF5E4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3349596985102354E-4"/>
                  <c:y val="-4.818518927884498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E940-446B-AB6E-C399A3AFF5E4}"/>
                </c:ext>
                <c:ext xmlns:c15="http://schemas.microsoft.com/office/drawing/2012/chart" uri="{CE6537A1-D6FC-4f65-9D91-7224C49458BB}">
                  <c15:layout>
                    <c:manualLayout>
                      <c:w val="1.5839042074690023E-2"/>
                      <c:h val="6.6649843577147969E-2"/>
                    </c:manualLayout>
                  </c15:layout>
                </c:ext>
              </c:extLst>
            </c:dLbl>
            <c:dLbl>
              <c:idx val="11"/>
              <c:layout>
                <c:manualLayout>
                  <c:x val="0"/>
                  <c:y val="-4.36027014056108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E940-446B-AB6E-C399A3AFF5E4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3.9597605186724085E-3"/>
                  <c:y val="-4.98316587492695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E940-446B-AB6E-C399A3AFF5E4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0"/>
                  <c:y val="-4.36027014056108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E940-446B-AB6E-C399A3AFF5E4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9.6793027850677171E-17"/>
                  <c:y val="-5.29461374210989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E940-446B-AB6E-C399A3AFF5E4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6.5996008644541755E-3"/>
                  <c:y val="-4.98316587492695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E940-446B-AB6E-C399A3AFF5E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Stomatologjia!$W$26:$W$41</c:f>
              <c:strCache>
                <c:ptCount val="16"/>
                <c:pt idx="0">
                  <c:v>Poliklinika stomatologjike</c:v>
                </c:pt>
                <c:pt idx="1">
                  <c:v>QMF 1</c:v>
                </c:pt>
                <c:pt idx="2">
                  <c:v>QMF 2</c:v>
                </c:pt>
                <c:pt idx="3">
                  <c:v>QMF 3</c:v>
                </c:pt>
                <c:pt idx="4">
                  <c:v>QMF 4</c:v>
                </c:pt>
                <c:pt idx="5">
                  <c:v>QMF 5</c:v>
                </c:pt>
                <c:pt idx="6">
                  <c:v>QMF 6</c:v>
                </c:pt>
                <c:pt idx="7">
                  <c:v>QMF -7</c:v>
                </c:pt>
                <c:pt idx="8">
                  <c:v>QMF -8</c:v>
                </c:pt>
                <c:pt idx="9">
                  <c:v>QMF -9</c:v>
                </c:pt>
                <c:pt idx="10">
                  <c:v>QMF -10</c:v>
                </c:pt>
                <c:pt idx="11">
                  <c:v>QMF-11</c:v>
                </c:pt>
                <c:pt idx="12">
                  <c:v>QMF Hajvali</c:v>
                </c:pt>
                <c:pt idx="13">
                  <c:v>QMF Besi </c:v>
                </c:pt>
                <c:pt idx="14">
                  <c:v>QMF- Mat</c:v>
                </c:pt>
                <c:pt idx="15">
                  <c:v>QM Mati1</c:v>
                </c:pt>
              </c:strCache>
            </c:strRef>
          </c:cat>
          <c:val>
            <c:numRef>
              <c:f>Stomatologjia!$X$26:$X$41</c:f>
              <c:numCache>
                <c:formatCode>General</c:formatCode>
                <c:ptCount val="16"/>
                <c:pt idx="0">
                  <c:v>68</c:v>
                </c:pt>
                <c:pt idx="1">
                  <c:v>4</c:v>
                </c:pt>
                <c:pt idx="2">
                  <c:v>9</c:v>
                </c:pt>
                <c:pt idx="3">
                  <c:v>3</c:v>
                </c:pt>
                <c:pt idx="4">
                  <c:v>15</c:v>
                </c:pt>
                <c:pt idx="5">
                  <c:v>65</c:v>
                </c:pt>
                <c:pt idx="6">
                  <c:v>10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4</c:v>
                </c:pt>
                <c:pt idx="13">
                  <c:v>5</c:v>
                </c:pt>
                <c:pt idx="14">
                  <c:v>3</c:v>
                </c:pt>
                <c:pt idx="15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E940-446B-AB6E-C399A3AFF5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4928640"/>
        <c:axId val="324924328"/>
        <c:axId val="0"/>
      </c:bar3DChart>
      <c:catAx>
        <c:axId val="32492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4924328"/>
        <c:crosses val="autoZero"/>
        <c:auto val="1"/>
        <c:lblAlgn val="ctr"/>
        <c:lblOffset val="100"/>
        <c:noMultiLvlLbl val="0"/>
      </c:catAx>
      <c:valAx>
        <c:axId val="324924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492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8.1745355814831611E-2"/>
                  <c:y val="-1.994427011809847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50485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248-420B-B877-C8B1B1BD3CF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1365432402175364E-3"/>
                  <c:y val="-6.65634535192878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2169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248-420B-B877-C8B1B1BD3CF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1365432402175364E-3"/>
                  <c:y val="-5.916751423936695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1353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248-420B-B877-C8B1B1BD3CF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52770377652209E-2"/>
                  <c:y val="-7.746208114674588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1042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248-420B-B877-C8B1B1BD3CF7}"/>
                </c:ext>
                <c:ext xmlns:c15="http://schemas.microsoft.com/office/drawing/2012/chart" uri="{CE6537A1-D6FC-4f65-9D91-7224C49458BB}">
                  <c15:layout>
                    <c:manualLayout>
                      <c:w val="0.10542512669622901"/>
                      <c:h val="9.9128362141079937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Stomatologjia!$H$42:$H$45</c:f>
              <c:strCache>
                <c:ptCount val="4"/>
                <c:pt idx="0">
                  <c:v>Shërbimi polivalent</c:v>
                </c:pt>
                <c:pt idx="1">
                  <c:v>Ortopedia e nofullave</c:v>
                </c:pt>
                <c:pt idx="2">
                  <c:v>Protetika stomatologjike</c:v>
                </c:pt>
                <c:pt idx="3">
                  <c:v>Kirurgji orale</c:v>
                </c:pt>
              </c:strCache>
            </c:strRef>
          </c:cat>
          <c:val>
            <c:numRef>
              <c:f>Stomatologjia!$I$42:$I$45</c:f>
              <c:numCache>
                <c:formatCode>General</c:formatCode>
                <c:ptCount val="4"/>
                <c:pt idx="0">
                  <c:v>47994</c:v>
                </c:pt>
                <c:pt idx="1">
                  <c:v>1912</c:v>
                </c:pt>
                <c:pt idx="2">
                  <c:v>1278</c:v>
                </c:pt>
                <c:pt idx="3">
                  <c:v>1161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48-420B-B877-C8B1B1BD3C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24927072"/>
        <c:axId val="324923936"/>
        <c:axId val="0"/>
      </c:bar3DChart>
      <c:catAx>
        <c:axId val="324927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4923936"/>
        <c:crosses val="autoZero"/>
        <c:auto val="1"/>
        <c:lblAlgn val="ctr"/>
        <c:lblOffset val="100"/>
        <c:noMultiLvlLbl val="0"/>
      </c:catAx>
      <c:valAx>
        <c:axId val="324923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4927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996128663371598"/>
          <c:y val="2.4711916892956716E-2"/>
          <c:w val="0.48052917436809267"/>
          <c:h val="0.9505761662140866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51A-4B14-A883-95FBFB0E2262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51A-4B14-A883-95FBFB0E2262}"/>
              </c:ext>
            </c:extLst>
          </c:dPt>
          <c:dLbls>
            <c:dLbl>
              <c:idx val="0"/>
              <c:layout>
                <c:manualLayout>
                  <c:x val="1.657329723399499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2016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51A-4B14-A883-95FBFB0E226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30532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51A-4B14-A883-95FBFB0E226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500064663820431E-2"/>
                  <c:y val="3.612680592017558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911245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51A-4B14-A883-95FBFB0E226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sq-AL" sz="20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'Totali i të gjitha shërbimeve'!$B$41:$B$43</c:f>
              <c:strCache>
                <c:ptCount val="3"/>
                <c:pt idx="0">
                  <c:v>Eho </c:v>
                </c:pt>
                <c:pt idx="1">
                  <c:v>Ekzaminime radiologjike</c:v>
                </c:pt>
                <c:pt idx="2">
                  <c:v>Analiza laboratorike</c:v>
                </c:pt>
              </c:strCache>
            </c:strRef>
          </c:cat>
          <c:val>
            <c:numRef>
              <c:f>'Totali i të gjitha shërbimeve'!$C$41:$C$43</c:f>
              <c:numCache>
                <c:formatCode>General</c:formatCode>
                <c:ptCount val="3"/>
                <c:pt idx="0">
                  <c:v>11263</c:v>
                </c:pt>
                <c:pt idx="1">
                  <c:v>28059</c:v>
                </c:pt>
                <c:pt idx="2">
                  <c:v>760444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51A-4B14-A883-95FBFB0E226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24929424"/>
        <c:axId val="324930992"/>
      </c:barChart>
      <c:catAx>
        <c:axId val="324929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sq-AL" sz="16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4930992"/>
        <c:crosses val="autoZero"/>
        <c:auto val="1"/>
        <c:lblAlgn val="ctr"/>
        <c:lblOffset val="100"/>
        <c:noMultiLvlLbl val="0"/>
      </c:catAx>
      <c:valAx>
        <c:axId val="324930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324929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Mesatarja</a:t>
            </a:r>
            <a:r>
              <a:rPr lang="en-US" sz="180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ditore në shërbimet diagnostike</a:t>
            </a:r>
            <a:endParaRPr 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735316772127337"/>
          <c:y val="3.50623754942230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7777777777777779E-3"/>
                  <c:y val="0.1274813330905118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440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426-4CF7-AC93-E8ED2A39891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3333333333333333E-2"/>
                  <c:y val="-3.642323802586049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426-4CF7-AC93-E8ED2A39891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'Sherbimet diagnostike'!$G$48:$H$48</c:f>
              <c:strCache>
                <c:ptCount val="2"/>
                <c:pt idx="0">
                  <c:v>Laboratori</c:v>
                </c:pt>
                <c:pt idx="1">
                  <c:v>Radiologjia</c:v>
                </c:pt>
              </c:strCache>
            </c:strRef>
          </c:cat>
          <c:val>
            <c:numRef>
              <c:f>'Sherbimet diagnostike'!$G$49:$H$49</c:f>
              <c:numCache>
                <c:formatCode>General</c:formatCode>
                <c:ptCount val="2"/>
                <c:pt idx="0">
                  <c:v>389</c:v>
                </c:pt>
                <c:pt idx="1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426-4CF7-AC93-E8ED2A3989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4925504"/>
        <c:axId val="324929816"/>
        <c:axId val="0"/>
      </c:bar3DChart>
      <c:catAx>
        <c:axId val="32492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4929816"/>
        <c:crosses val="autoZero"/>
        <c:auto val="1"/>
        <c:lblAlgn val="ctr"/>
        <c:lblOffset val="100"/>
        <c:noMultiLvlLbl val="0"/>
      </c:catAx>
      <c:valAx>
        <c:axId val="3249298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4925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Laboratoriumi!$C$11:$C$25</c:f>
              <c:strCache>
                <c:ptCount val="15"/>
                <c:pt idx="0">
                  <c:v>QKMF</c:v>
                </c:pt>
                <c:pt idx="1">
                  <c:v>QMF-1</c:v>
                </c:pt>
                <c:pt idx="2">
                  <c:v>QMF-2</c:v>
                </c:pt>
                <c:pt idx="3">
                  <c:v>QMF-3</c:v>
                </c:pt>
                <c:pt idx="4">
                  <c:v>QMF-4</c:v>
                </c:pt>
                <c:pt idx="5">
                  <c:v>QMF-5</c:v>
                </c:pt>
                <c:pt idx="6">
                  <c:v>QMF-6</c:v>
                </c:pt>
                <c:pt idx="7">
                  <c:v>QMF-7</c:v>
                </c:pt>
                <c:pt idx="8">
                  <c:v>QMF-8</c:v>
                </c:pt>
                <c:pt idx="9">
                  <c:v>QMF-9</c:v>
                </c:pt>
                <c:pt idx="10">
                  <c:v>QMF-10</c:v>
                </c:pt>
                <c:pt idx="11">
                  <c:v>QMF-Besi</c:v>
                </c:pt>
                <c:pt idx="12">
                  <c:v>QMF-Hajvali</c:v>
                </c:pt>
                <c:pt idx="13">
                  <c:v>QMF-Mat</c:v>
                </c:pt>
                <c:pt idx="14">
                  <c:v>QMF-Mat1</c:v>
                </c:pt>
              </c:strCache>
            </c:strRef>
          </c:cat>
          <c:val>
            <c:numRef>
              <c:f>Laboratoriumi!$D$11:$D$25</c:f>
              <c:numCache>
                <c:formatCode>General</c:formatCode>
                <c:ptCount val="15"/>
                <c:pt idx="0">
                  <c:v>110452</c:v>
                </c:pt>
                <c:pt idx="1">
                  <c:v>9013</c:v>
                </c:pt>
                <c:pt idx="2">
                  <c:v>4042</c:v>
                </c:pt>
                <c:pt idx="3">
                  <c:v>286</c:v>
                </c:pt>
                <c:pt idx="4">
                  <c:v>2324</c:v>
                </c:pt>
                <c:pt idx="5">
                  <c:v>16038</c:v>
                </c:pt>
                <c:pt idx="6">
                  <c:v>9660</c:v>
                </c:pt>
                <c:pt idx="7">
                  <c:v>2075</c:v>
                </c:pt>
                <c:pt idx="8">
                  <c:v>339</c:v>
                </c:pt>
                <c:pt idx="9">
                  <c:v>730</c:v>
                </c:pt>
                <c:pt idx="10">
                  <c:v>144</c:v>
                </c:pt>
                <c:pt idx="11">
                  <c:v>416</c:v>
                </c:pt>
                <c:pt idx="12">
                  <c:v>2946</c:v>
                </c:pt>
                <c:pt idx="13">
                  <c:v>1330</c:v>
                </c:pt>
                <c:pt idx="14">
                  <c:v>1344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67-4EB7-A067-291E0EB33B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4923544"/>
        <c:axId val="324926288"/>
        <c:axId val="0"/>
      </c:bar3DChart>
      <c:catAx>
        <c:axId val="324923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4926288"/>
        <c:crosses val="autoZero"/>
        <c:auto val="1"/>
        <c:lblAlgn val="ctr"/>
        <c:lblOffset val="100"/>
        <c:noMultiLvlLbl val="0"/>
      </c:catAx>
      <c:valAx>
        <c:axId val="324926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4923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24924720"/>
        <c:axId val="324926680"/>
        <c:axId val="0"/>
      </c:bar3DChart>
      <c:catAx>
        <c:axId val="32492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4926680"/>
        <c:crosses val="autoZero"/>
        <c:auto val="1"/>
        <c:lblAlgn val="ctr"/>
        <c:lblOffset val="100"/>
        <c:noMultiLvlLbl val="0"/>
      </c:catAx>
      <c:valAx>
        <c:axId val="3249266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492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19933768167829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586-44B3-BD8A-B9E7994D44A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Laboratoriumi!$A$11:$A$25</c:f>
              <c:strCache>
                <c:ptCount val="15"/>
                <c:pt idx="0">
                  <c:v>QKMF</c:v>
                </c:pt>
                <c:pt idx="1">
                  <c:v>QMF-1</c:v>
                </c:pt>
                <c:pt idx="2">
                  <c:v>QMF-2</c:v>
                </c:pt>
                <c:pt idx="3">
                  <c:v>QMF-3</c:v>
                </c:pt>
                <c:pt idx="4">
                  <c:v>QMF-4</c:v>
                </c:pt>
                <c:pt idx="5">
                  <c:v>QMF-5</c:v>
                </c:pt>
                <c:pt idx="6">
                  <c:v>QMF-6</c:v>
                </c:pt>
                <c:pt idx="7">
                  <c:v>QMF-7</c:v>
                </c:pt>
                <c:pt idx="8">
                  <c:v>QMF-8</c:v>
                </c:pt>
                <c:pt idx="9">
                  <c:v>QMF-9</c:v>
                </c:pt>
                <c:pt idx="10">
                  <c:v>QMF-10</c:v>
                </c:pt>
                <c:pt idx="11">
                  <c:v>QMF-Besi</c:v>
                </c:pt>
                <c:pt idx="12">
                  <c:v>QMF-Hajvali</c:v>
                </c:pt>
                <c:pt idx="13">
                  <c:v>QMF-Mat</c:v>
                </c:pt>
                <c:pt idx="14">
                  <c:v>QMF-Mat1</c:v>
                </c:pt>
              </c:strCache>
            </c:strRef>
          </c:cat>
          <c:val>
            <c:numRef>
              <c:f>Laboratoriumi!$B$11:$B$25</c:f>
              <c:numCache>
                <c:formatCode>General</c:formatCode>
                <c:ptCount val="15"/>
                <c:pt idx="0">
                  <c:v>250</c:v>
                </c:pt>
                <c:pt idx="1">
                  <c:v>36</c:v>
                </c:pt>
                <c:pt idx="2">
                  <c:v>26</c:v>
                </c:pt>
                <c:pt idx="3">
                  <c:v>8</c:v>
                </c:pt>
                <c:pt idx="4">
                  <c:v>24</c:v>
                </c:pt>
                <c:pt idx="5">
                  <c:v>50</c:v>
                </c:pt>
                <c:pt idx="6">
                  <c:v>36</c:v>
                </c:pt>
                <c:pt idx="7">
                  <c:v>12</c:v>
                </c:pt>
                <c:pt idx="8">
                  <c:v>5</c:v>
                </c:pt>
                <c:pt idx="9">
                  <c:v>10</c:v>
                </c:pt>
                <c:pt idx="10">
                  <c:v>6</c:v>
                </c:pt>
                <c:pt idx="11">
                  <c:v>12</c:v>
                </c:pt>
                <c:pt idx="12">
                  <c:v>16</c:v>
                </c:pt>
                <c:pt idx="13">
                  <c:v>10</c:v>
                </c:pt>
                <c:pt idx="14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586-44B3-BD8A-B9E7994D44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29338288"/>
        <c:axId val="329331624"/>
        <c:axId val="0"/>
      </c:bar3DChart>
      <c:catAx>
        <c:axId val="32933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9331624"/>
        <c:crosses val="autoZero"/>
        <c:auto val="1"/>
        <c:lblAlgn val="ctr"/>
        <c:lblOffset val="100"/>
        <c:noMultiLvlLbl val="0"/>
      </c:catAx>
      <c:valAx>
        <c:axId val="3293316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933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3285024154589372E-2"/>
                  <c:y val="-0.251003254631104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B3F-4475-B5F1-897FE52366A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077294685990338E-3"/>
                  <c:y val="-5.8372849914210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B3F-4475-B5F1-897FE52366A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6231884057970794E-3"/>
                  <c:y val="-0.23932868464826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B3F-4475-B5F1-897FE52366A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07729468599078E-3"/>
                  <c:y val="-5.8372849914210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B3F-4475-B5F1-897FE52366A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038647342995169E-3"/>
                  <c:y val="-0.233491399656841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B3F-4475-B5F1-897FE52366A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2077294685989895E-3"/>
                  <c:y val="-4.6698279931368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B3F-4475-B5F1-897FE52366A0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6.038647342995169E-3"/>
                  <c:y val="-0.221816829673999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B3F-4475-B5F1-897FE52366A0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4154589371980675E-3"/>
                  <c:y val="-4.0860994939947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B3F-4475-B5F1-897FE52366A0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830917874396135E-3"/>
                  <c:y val="-0.2159795446825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B3F-4475-B5F1-897FE52366A0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8.856580457753038E-17"/>
                  <c:y val="-3.2105067452815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EB3F-4475-B5F1-897FE52366A0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1.2077294685989453E-3"/>
                  <c:y val="-0.210142259691157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EB3F-4475-B5F1-897FE52366A0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3.6231884057971015E-3"/>
                  <c:y val="-2.626778246139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EB3F-4475-B5F1-897FE52366A0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1.0869565217391216E-2"/>
                  <c:y val="-0.20430497469973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EB3F-4475-B5F1-897FE52366A0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1.7713160915506076E-16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EB3F-4475-B5F1-897FE52366A0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1.2077294685990338E-3"/>
                  <c:y val="-0.186793119725472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EB3F-4475-B5F1-897FE52366A0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0"/>
                  <c:y val="-2.9186424957105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EB3F-4475-B5F1-897FE52366A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Laboratoriumi!$A$27:$A$42</c:f>
              <c:strCache>
                <c:ptCount val="16"/>
                <c:pt idx="0">
                  <c:v>QKMF</c:v>
                </c:pt>
                <c:pt idx="1">
                  <c:v>DSM</c:v>
                </c:pt>
                <c:pt idx="2">
                  <c:v>QMF-1</c:v>
                </c:pt>
                <c:pt idx="3">
                  <c:v>QMF-2</c:v>
                </c:pt>
                <c:pt idx="4">
                  <c:v>QMF-3</c:v>
                </c:pt>
                <c:pt idx="5">
                  <c:v>QMF-4</c:v>
                </c:pt>
                <c:pt idx="6">
                  <c:v>QMF-5</c:v>
                </c:pt>
                <c:pt idx="7">
                  <c:v>QMF-6</c:v>
                </c:pt>
                <c:pt idx="8">
                  <c:v>QMF-7</c:v>
                </c:pt>
                <c:pt idx="9">
                  <c:v>QMF-8</c:v>
                </c:pt>
                <c:pt idx="10">
                  <c:v>QMF-9</c:v>
                </c:pt>
                <c:pt idx="11">
                  <c:v>QMF-10</c:v>
                </c:pt>
                <c:pt idx="12">
                  <c:v>QMF-Besi</c:v>
                </c:pt>
                <c:pt idx="13">
                  <c:v>QMF-Hajvali</c:v>
                </c:pt>
                <c:pt idx="14">
                  <c:v>QMF-Mat</c:v>
                </c:pt>
                <c:pt idx="15">
                  <c:v>QMF-Mat1</c:v>
                </c:pt>
              </c:strCache>
            </c:strRef>
          </c:cat>
          <c:val>
            <c:numRef>
              <c:f>Laboratoriumi!$B$27:$B$42</c:f>
              <c:numCache>
                <c:formatCode>General</c:formatCode>
                <c:ptCount val="16"/>
                <c:pt idx="0">
                  <c:v>377745</c:v>
                </c:pt>
                <c:pt idx="1">
                  <c:v>1417</c:v>
                </c:pt>
                <c:pt idx="2">
                  <c:v>125471</c:v>
                </c:pt>
                <c:pt idx="3">
                  <c:v>41017</c:v>
                </c:pt>
                <c:pt idx="4">
                  <c:v>3277</c:v>
                </c:pt>
                <c:pt idx="5">
                  <c:v>22859</c:v>
                </c:pt>
                <c:pt idx="6">
                  <c:v>140474</c:v>
                </c:pt>
                <c:pt idx="7">
                  <c:v>116041</c:v>
                </c:pt>
                <c:pt idx="8">
                  <c:v>17145</c:v>
                </c:pt>
                <c:pt idx="9">
                  <c:v>2838</c:v>
                </c:pt>
                <c:pt idx="10">
                  <c:v>6798</c:v>
                </c:pt>
                <c:pt idx="11">
                  <c:v>789</c:v>
                </c:pt>
                <c:pt idx="12">
                  <c:v>4008</c:v>
                </c:pt>
                <c:pt idx="13">
                  <c:v>33908</c:v>
                </c:pt>
                <c:pt idx="14">
                  <c:v>8967</c:v>
                </c:pt>
                <c:pt idx="15">
                  <c:v>8491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D8-4BB3-8895-D50F03A799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9334760"/>
        <c:axId val="329332408"/>
        <c:axId val="0"/>
      </c:bar3DChart>
      <c:catAx>
        <c:axId val="329334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9332408"/>
        <c:crosses val="autoZero"/>
        <c:auto val="1"/>
        <c:lblAlgn val="ctr"/>
        <c:lblOffset val="100"/>
        <c:noMultiLvlLbl val="0"/>
      </c:catAx>
      <c:valAx>
        <c:axId val="3293324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29334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1"/>
          <c:order val="0"/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invertIfNegative val="0"/>
          <c:dLbls>
            <c:dLbl>
              <c:idx val="0"/>
              <c:layout>
                <c:manualLayout>
                  <c:x val="1.0336678798274713E-3"/>
                  <c:y val="-0.2034574193041312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D6D-40A5-938C-FB045DAEE6B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4277461375910316E-4"/>
                  <c:y val="1.08428717787494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D6D-40A5-938C-FB045DAEE6B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930662347183928E-3"/>
                  <c:y val="-0.1955730628142424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D6D-40A5-938C-FB045DAEE6BA}"/>
                </c:ext>
                <c:ext xmlns:c15="http://schemas.microsoft.com/office/drawing/2012/chart" uri="{CE6537A1-D6FC-4f65-9D91-7224C49458BB}">
                  <c15:layout>
                    <c:manualLayout>
                      <c:w val="6.6238071841543553E-2"/>
                      <c:h val="8.2597582628607558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9.4621461818968668E-3"/>
                  <c:y val="1.241824928332388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28%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D6D-40A5-938C-FB045DAEE6B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8810818988495914E-4"/>
                  <c:y val="-0.1997071315739332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2200" b="1" dirty="0"/>
                      <a:t>25%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D6D-40A5-938C-FB045DAEE6BA}"/>
                </c:ext>
                <c:ext xmlns:c15="http://schemas.microsoft.com/office/drawing/2012/chart" uri="{CE6537A1-D6FC-4f65-9D91-7224C49458BB}">
                  <c15:layout>
                    <c:manualLayout>
                      <c:w val="6.501630729974589E-2"/>
                      <c:h val="8.9463516738989252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4.3742406593217939E-3"/>
                  <c:y val="1.00113504194214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2200" b="1" dirty="0"/>
                      <a:t>20%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D6D-40A5-938C-FB045DAEE6BA}"/>
                </c:ext>
                <c:ext xmlns:c15="http://schemas.microsoft.com/office/drawing/2012/chart" uri="{CE6537A1-D6FC-4f65-9D91-7224C49458BB}">
                  <c15:layout>
                    <c:manualLayout>
                      <c:w val="6.7597428431049253E-2"/>
                      <c:h val="8.9463516738989252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-4.732000742913113E-17"/>
                  <c:y val="-0.1831949161384383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D6D-40A5-938C-FB045DAEE6BA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5.1622422626067185E-3"/>
                  <c:y val="8.220000376895566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D6D-40A5-938C-FB045DAEE6BA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4333351794107829E-3"/>
                  <c:y val="-0.1884562863192884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52%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D6D-40A5-938C-FB045DAEE6BA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2905605656516796E-3"/>
                  <c:y val="8.755927487131491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B29-4288-93E2-83B897DA382A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2.1528989089682274E-3"/>
                  <c:y val="-0.1919508436255699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D6D-40A5-938C-FB045DAEE6BA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9.7475937904728249E-3"/>
                  <c:y val="1.03710628776711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3D6D-40A5-938C-FB045DAEE6BA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9.464001485826226E-17"/>
                  <c:y val="-0.1791887920451134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3D6D-40A5-938C-FB045DAEE6BA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1.2905605656516796E-3"/>
                  <c:y val="8.15611198210757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3D6D-40A5-938C-FB045DAEE6BA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3.8716816969550393E-3"/>
                  <c:y val="-0.1926304047168939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3D6D-40A5-938C-FB045DAEE6BA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1.2905605656517744E-3"/>
                  <c:y val="9.115816790145874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3D6D-40A5-938C-FB045DAEE6BA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2.5811211313033593E-3"/>
                  <c:y val="-0.1873049163268861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3D6D-40A5-938C-FB045DAEE6BA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2.0042303965628408E-3"/>
                  <c:y val="2.509228196016954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3D6D-40A5-938C-FB045DAEE6B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Laboratoriumi!$F$20:$F$37</c:f>
              <c:strCache>
                <c:ptCount val="18"/>
                <c:pt idx="0">
                  <c:v>QKMF</c:v>
                </c:pt>
                <c:pt idx="1">
                  <c:v>DSM</c:v>
                </c:pt>
                <c:pt idx="2">
                  <c:v>QMF 1</c:v>
                </c:pt>
                <c:pt idx="3">
                  <c:v>QMF 2</c:v>
                </c:pt>
                <c:pt idx="4">
                  <c:v>QMF 3</c:v>
                </c:pt>
                <c:pt idx="5">
                  <c:v>QMF 4</c:v>
                </c:pt>
                <c:pt idx="6">
                  <c:v>QMF 5</c:v>
                </c:pt>
                <c:pt idx="7">
                  <c:v>QMF 6</c:v>
                </c:pt>
                <c:pt idx="8">
                  <c:v>QMF -7</c:v>
                </c:pt>
                <c:pt idx="9">
                  <c:v>QMF -8</c:v>
                </c:pt>
                <c:pt idx="10">
                  <c:v>QMF -9</c:v>
                </c:pt>
                <c:pt idx="11">
                  <c:v>QMF -10</c:v>
                </c:pt>
                <c:pt idx="12">
                  <c:v>QMF-11</c:v>
                </c:pt>
                <c:pt idx="13">
                  <c:v>QMF- Hajvali</c:v>
                </c:pt>
                <c:pt idx="14">
                  <c:v>QMF- Besi </c:v>
                </c:pt>
                <c:pt idx="15">
                  <c:v>QMF Mat</c:v>
                </c:pt>
                <c:pt idx="16">
                  <c:v>QMF Mati 1</c:v>
                </c:pt>
                <c:pt idx="17">
                  <c:v>AMF-Studen.</c:v>
                </c:pt>
              </c:strCache>
            </c:strRef>
          </c:cat>
          <c:val>
            <c:numRef>
              <c:f>Laboratoriumi!$H$20:$H$37</c:f>
              <c:numCache>
                <c:formatCode>0%</c:formatCode>
                <c:ptCount val="18"/>
                <c:pt idx="0">
                  <c:v>0.18</c:v>
                </c:pt>
                <c:pt idx="1">
                  <c:v>0.22</c:v>
                </c:pt>
                <c:pt idx="2">
                  <c:v>0.2</c:v>
                </c:pt>
                <c:pt idx="3">
                  <c:v>0.11</c:v>
                </c:pt>
                <c:pt idx="4">
                  <c:v>0.23</c:v>
                </c:pt>
                <c:pt idx="5">
                  <c:v>0.13</c:v>
                </c:pt>
                <c:pt idx="6">
                  <c:v>0.05</c:v>
                </c:pt>
                <c:pt idx="7">
                  <c:v>0.12</c:v>
                </c:pt>
                <c:pt idx="8">
                  <c:v>0.12</c:v>
                </c:pt>
                <c:pt idx="9">
                  <c:v>0.22</c:v>
                </c:pt>
                <c:pt idx="10">
                  <c:v>0.23</c:v>
                </c:pt>
                <c:pt idx="11">
                  <c:v>0.19</c:v>
                </c:pt>
                <c:pt idx="12">
                  <c:v>0.09</c:v>
                </c:pt>
                <c:pt idx="13">
                  <c:v>0.13</c:v>
                </c:pt>
                <c:pt idx="14">
                  <c:v>0.08</c:v>
                </c:pt>
                <c:pt idx="15">
                  <c:v>0.26</c:v>
                </c:pt>
                <c:pt idx="16">
                  <c:v>0.1</c:v>
                </c:pt>
                <c:pt idx="17">
                  <c:v>0.17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3D6D-40A5-938C-FB045DAEE6B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29332800"/>
        <c:axId val="329333192"/>
      </c:barChart>
      <c:catAx>
        <c:axId val="32933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9333192"/>
        <c:crosses val="autoZero"/>
        <c:auto val="1"/>
        <c:lblAlgn val="ctr"/>
        <c:lblOffset val="100"/>
        <c:noMultiLvlLbl val="0"/>
      </c:catAx>
      <c:valAx>
        <c:axId val="3293331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29332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86644604207079"/>
          <c:y val="0"/>
          <c:w val="0.81543307086614158"/>
          <c:h val="0.6598005027419152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Laboratoriumi!$E$59</c:f>
              <c:strCache>
                <c:ptCount val="1"/>
                <c:pt idx="0">
                  <c:v>Nr.i referimeve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6231884057970794E-3"/>
                  <c:y val="0.1605253372640781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077294685990338E-3"/>
                  <c:y val="0.1721999072469203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4154589371980675E-3"/>
                  <c:y val="0.1809558347340519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623188405797013E-3"/>
                  <c:y val="0.1809558347340519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4154589371980675E-3"/>
                  <c:y val="0.1751185497426308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1.2077294685989453E-3"/>
                  <c:y val="0.1809558347340519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4.8309178743962235E-3"/>
                  <c:y val="0.1867931197254729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1.2077294685990338E-3"/>
                  <c:y val="0.18095583473405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740-4272-9E08-01B8519CBDC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Laboratoriumi!$D$60:$D$75</c:f>
              <c:strCache>
                <c:ptCount val="16"/>
                <c:pt idx="0">
                  <c:v>QKMF</c:v>
                </c:pt>
                <c:pt idx="1">
                  <c:v>QMF 1</c:v>
                </c:pt>
                <c:pt idx="2">
                  <c:v>QMF 2</c:v>
                </c:pt>
                <c:pt idx="3">
                  <c:v>QMF 3</c:v>
                </c:pt>
                <c:pt idx="4">
                  <c:v>QMF 4</c:v>
                </c:pt>
                <c:pt idx="5">
                  <c:v>QMF 5</c:v>
                </c:pt>
                <c:pt idx="6">
                  <c:v>QMF 6</c:v>
                </c:pt>
                <c:pt idx="7">
                  <c:v>QMF -7</c:v>
                </c:pt>
                <c:pt idx="8">
                  <c:v>QMF -8</c:v>
                </c:pt>
                <c:pt idx="9">
                  <c:v>QMF -9</c:v>
                </c:pt>
                <c:pt idx="10">
                  <c:v>QMF -10</c:v>
                </c:pt>
                <c:pt idx="11">
                  <c:v>Fshatërat</c:v>
                </c:pt>
                <c:pt idx="12">
                  <c:v>QMF- Hajvali</c:v>
                </c:pt>
                <c:pt idx="13">
                  <c:v>QMF- Besi </c:v>
                </c:pt>
                <c:pt idx="14">
                  <c:v>QMF Mat</c:v>
                </c:pt>
                <c:pt idx="15">
                  <c:v>QMF Mati 1</c:v>
                </c:pt>
              </c:strCache>
            </c:strRef>
          </c:cat>
          <c:val>
            <c:numRef>
              <c:f>Laboratoriumi!$E$60:$E$75</c:f>
              <c:numCache>
                <c:formatCode>General</c:formatCode>
                <c:ptCount val="16"/>
                <c:pt idx="0">
                  <c:v>3420</c:v>
                </c:pt>
                <c:pt idx="1">
                  <c:v>1718</c:v>
                </c:pt>
                <c:pt idx="2">
                  <c:v>3066</c:v>
                </c:pt>
                <c:pt idx="3">
                  <c:v>6871</c:v>
                </c:pt>
                <c:pt idx="4">
                  <c:v>5397</c:v>
                </c:pt>
                <c:pt idx="5">
                  <c:v>3446</c:v>
                </c:pt>
                <c:pt idx="6">
                  <c:v>4132</c:v>
                </c:pt>
                <c:pt idx="7">
                  <c:v>314</c:v>
                </c:pt>
                <c:pt idx="8">
                  <c:v>661</c:v>
                </c:pt>
                <c:pt idx="9">
                  <c:v>946</c:v>
                </c:pt>
                <c:pt idx="10">
                  <c:v>485</c:v>
                </c:pt>
                <c:pt idx="11">
                  <c:v>827</c:v>
                </c:pt>
                <c:pt idx="12">
                  <c:v>3120</c:v>
                </c:pt>
                <c:pt idx="13">
                  <c:v>620</c:v>
                </c:pt>
                <c:pt idx="14">
                  <c:v>438</c:v>
                </c:pt>
                <c:pt idx="15">
                  <c:v>1794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40-4272-9E08-01B8519CBDC5}"/>
            </c:ext>
          </c:extLst>
        </c:ser>
        <c:ser>
          <c:idx val="1"/>
          <c:order val="1"/>
          <c:tx>
            <c:strRef>
              <c:f>Laboratoriumi!$F$59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077294685990338E-3"/>
                  <c:y val="4.669827993136823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4.377963743565772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5.253556492278926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077294685990338E-3"/>
                  <c:y val="4.961692242707874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428290228876519E-17"/>
                  <c:y val="5.837284991421029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5.545420741849978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8.856580457753038E-17"/>
                  <c:y val="5.253556492278926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4.669827993136823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8.856580457753038E-17"/>
                  <c:y val="5.837284991421029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2077294685990338E-3"/>
                  <c:y val="5.545420741849978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1.2077294685989453E-3"/>
                  <c:y val="5.545420741849978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8.856580457753038E-17"/>
                  <c:y val="6.129149240992080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2.4154589371980675E-3"/>
                  <c:y val="5.545420741849978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0"/>
                  <c:y val="5.253556492278926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0"/>
                  <c:y val="5.545420741849978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6740-4272-9E08-01B8519CBDC5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3.6231884057971015E-3"/>
                  <c:y val="6.129149240992080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6740-4272-9E08-01B8519CBDC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Laboratoriumi!$D$60:$D$75</c:f>
              <c:strCache>
                <c:ptCount val="16"/>
                <c:pt idx="0">
                  <c:v>QKMF</c:v>
                </c:pt>
                <c:pt idx="1">
                  <c:v>QMF 1</c:v>
                </c:pt>
                <c:pt idx="2">
                  <c:v>QMF 2</c:v>
                </c:pt>
                <c:pt idx="3">
                  <c:v>QMF 3</c:v>
                </c:pt>
                <c:pt idx="4">
                  <c:v>QMF 4</c:v>
                </c:pt>
                <c:pt idx="5">
                  <c:v>QMF 5</c:v>
                </c:pt>
                <c:pt idx="6">
                  <c:v>QMF 6</c:v>
                </c:pt>
                <c:pt idx="7">
                  <c:v>QMF -7</c:v>
                </c:pt>
                <c:pt idx="8">
                  <c:v>QMF -8</c:v>
                </c:pt>
                <c:pt idx="9">
                  <c:v>QMF -9</c:v>
                </c:pt>
                <c:pt idx="10">
                  <c:v>QMF -10</c:v>
                </c:pt>
                <c:pt idx="11">
                  <c:v>Fshatërat</c:v>
                </c:pt>
                <c:pt idx="12">
                  <c:v>QMF- Hajvali</c:v>
                </c:pt>
                <c:pt idx="13">
                  <c:v>QMF- Besi </c:v>
                </c:pt>
                <c:pt idx="14">
                  <c:v>QMF Mat</c:v>
                </c:pt>
                <c:pt idx="15">
                  <c:v>QMF Mati 1</c:v>
                </c:pt>
              </c:strCache>
            </c:strRef>
          </c:cat>
          <c:val>
            <c:numRef>
              <c:f>Laboratoriumi!$F$60:$F$75</c:f>
              <c:numCache>
                <c:formatCode>0%</c:formatCode>
                <c:ptCount val="16"/>
                <c:pt idx="0">
                  <c:v>0.02</c:v>
                </c:pt>
                <c:pt idx="1">
                  <c:v>0.04</c:v>
                </c:pt>
                <c:pt idx="2">
                  <c:v>7.0000000000000007E-2</c:v>
                </c:pt>
                <c:pt idx="3">
                  <c:v>0.3</c:v>
                </c:pt>
                <c:pt idx="4">
                  <c:v>7.0000000000000007E-2</c:v>
                </c:pt>
                <c:pt idx="5">
                  <c:v>0.03</c:v>
                </c:pt>
                <c:pt idx="6">
                  <c:v>0.04</c:v>
                </c:pt>
                <c:pt idx="7">
                  <c:v>0.02</c:v>
                </c:pt>
                <c:pt idx="8">
                  <c:v>0.03</c:v>
                </c:pt>
                <c:pt idx="9">
                  <c:v>0.04</c:v>
                </c:pt>
                <c:pt idx="10">
                  <c:v>0.02</c:v>
                </c:pt>
                <c:pt idx="11">
                  <c:v>7.0000000000000007E-2</c:v>
                </c:pt>
                <c:pt idx="12">
                  <c:v>0.1</c:v>
                </c:pt>
                <c:pt idx="13">
                  <c:v>0.02</c:v>
                </c:pt>
                <c:pt idx="14">
                  <c:v>0.03</c:v>
                </c:pt>
                <c:pt idx="15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740-4272-9E08-01B8519CBDC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29335544"/>
        <c:axId val="329337112"/>
      </c:barChart>
      <c:catAx>
        <c:axId val="329335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337112"/>
        <c:crosses val="autoZero"/>
        <c:auto val="1"/>
        <c:lblAlgn val="ctr"/>
        <c:lblOffset val="100"/>
        <c:noMultiLvlLbl val="0"/>
      </c:catAx>
      <c:valAx>
        <c:axId val="3293371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29335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DDBC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1.0434782608695655E-2"/>
                  <c:y val="-3.605706874189340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191436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956521739130435E-3"/>
                  <c:y val="-8.79377431906617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4782608695652175E-3"/>
                  <c:y val="-1.01167315175102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594202898550512E-3"/>
                  <c:y val="-8.79377431906619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1.01167315175097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4782608695652175E-3"/>
                  <c:y val="-1.01167315175097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47826086956526E-3"/>
                  <c:y val="-1.01167315175097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7971014492754049E-3"/>
                  <c:y val="6.7704280155642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8.5023172394429168E-17"/>
                  <c:y val="6.7704280155642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0434782608695653E-2"/>
                  <c:y val="5.86511024643320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4.6376811594202897E-3"/>
                  <c:y val="6.77042801556420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24962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0964912280702558E-3"/>
                  <c:y val="4.64283207536910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0"/>
                  <c:y val="9.364461738002594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2.3188405797101449E-3"/>
                  <c:y val="6.52436247025541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0"/>
                  <c:y val="-1.49432682782356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4.6376811594203747E-3"/>
                  <c:y val="5.16682496400012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2.3188405797101449E-3"/>
                  <c:y val="-3.4986774513108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-2.3188405797101449E-3"/>
                  <c:y val="4.8180601938376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layout>
                <c:manualLayout>
                  <c:x val="-3.4782608695652175E-3"/>
                  <c:y val="-1.50167999428087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C91A-44C6-B649-4BB13233BEFC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layout>
                <c:manualLayout>
                  <c:x val="2.3188405797101449E-3"/>
                  <c:y val="-4.62943104874536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C91A-44C6-B649-4BB13233BEF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Sheet1!$J$40:$J$60</c:f>
              <c:strCache>
                <c:ptCount val="20"/>
                <c:pt idx="0">
                  <c:v>QKMF</c:v>
                </c:pt>
                <c:pt idx="1">
                  <c:v>Laboratoriumi</c:v>
                </c:pt>
                <c:pt idx="2">
                  <c:v>QMF- 5</c:v>
                </c:pt>
                <c:pt idx="3">
                  <c:v>QMF- 6</c:v>
                </c:pt>
                <c:pt idx="4">
                  <c:v>QMF- 4</c:v>
                </c:pt>
                <c:pt idx="5">
                  <c:v>Stomatologji</c:v>
                </c:pt>
                <c:pt idx="6">
                  <c:v>QMF- 2</c:v>
                </c:pt>
                <c:pt idx="7">
                  <c:v>QMF- 1</c:v>
                </c:pt>
                <c:pt idx="8">
                  <c:v>QMF Hajvali</c:v>
                </c:pt>
                <c:pt idx="9">
                  <c:v>QMF-10</c:v>
                </c:pt>
                <c:pt idx="10">
                  <c:v>QMF-11</c:v>
                </c:pt>
                <c:pt idx="11">
                  <c:v>Radiologji</c:v>
                </c:pt>
                <c:pt idx="12">
                  <c:v>QMF Besi </c:v>
                </c:pt>
                <c:pt idx="13">
                  <c:v>QMF- 3</c:v>
                </c:pt>
                <c:pt idx="14">
                  <c:v>QMF-8</c:v>
                </c:pt>
                <c:pt idx="15">
                  <c:v>QMF Mati1</c:v>
                </c:pt>
                <c:pt idx="16">
                  <c:v>AMF Fshatërave</c:v>
                </c:pt>
                <c:pt idx="17">
                  <c:v>QMF-9</c:v>
                </c:pt>
                <c:pt idx="18">
                  <c:v>QMF Mat</c:v>
                </c:pt>
                <c:pt idx="19">
                  <c:v>QMF-7</c:v>
                </c:pt>
              </c:strCache>
            </c:strRef>
          </c:cat>
          <c:val>
            <c:numRef>
              <c:f>Sheet1!$K$40:$K$60</c:f>
              <c:numCache>
                <c:formatCode>0</c:formatCode>
                <c:ptCount val="21"/>
                <c:pt idx="0">
                  <c:v>191496</c:v>
                </c:pt>
                <c:pt idx="1">
                  <c:v>161139</c:v>
                </c:pt>
                <c:pt idx="2">
                  <c:v>118970</c:v>
                </c:pt>
                <c:pt idx="3">
                  <c:v>92273</c:v>
                </c:pt>
                <c:pt idx="4">
                  <c:v>70876</c:v>
                </c:pt>
                <c:pt idx="5">
                  <c:v>55049</c:v>
                </c:pt>
                <c:pt idx="6">
                  <c:v>45238</c:v>
                </c:pt>
                <c:pt idx="7">
                  <c:v>42261</c:v>
                </c:pt>
                <c:pt idx="8">
                  <c:v>29168</c:v>
                </c:pt>
                <c:pt idx="9">
                  <c:v>24895</c:v>
                </c:pt>
                <c:pt idx="10">
                  <c:v>24329</c:v>
                </c:pt>
                <c:pt idx="11">
                  <c:v>23926</c:v>
                </c:pt>
                <c:pt idx="12">
                  <c:v>23924</c:v>
                </c:pt>
                <c:pt idx="13">
                  <c:v>22248</c:v>
                </c:pt>
                <c:pt idx="14">
                  <c:v>20513</c:v>
                </c:pt>
                <c:pt idx="15">
                  <c:v>20005</c:v>
                </c:pt>
                <c:pt idx="16">
                  <c:v>19737</c:v>
                </c:pt>
                <c:pt idx="17">
                  <c:v>19659</c:v>
                </c:pt>
                <c:pt idx="18" formatCode="General">
                  <c:v>14273</c:v>
                </c:pt>
                <c:pt idx="19">
                  <c:v>13273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1A-44C6-B649-4BB13233BEF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300409576"/>
        <c:axId val="300409968"/>
      </c:barChart>
      <c:catAx>
        <c:axId val="300409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0409968"/>
        <c:crosses val="autoZero"/>
        <c:auto val="0"/>
        <c:lblAlgn val="ctr"/>
        <c:lblOffset val="100"/>
        <c:noMultiLvlLbl val="0"/>
      </c:catAx>
      <c:valAx>
        <c:axId val="30040996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300409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Laboratoriumi!$B$59</c:f>
              <c:strCache>
                <c:ptCount val="1"/>
                <c:pt idx="0">
                  <c:v>Nr.vetëreferimeve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7180414098059651E-2"/>
                  <c:y val="-0.13390409584328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7.5884704888473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6231628084419992E-3"/>
                  <c:y val="-0.116745714208841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154589371980675E-3"/>
                  <c:y val="6.712877740134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59804868290372E-2"/>
                  <c:y val="-0.119075238587138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6231884057971015E-3"/>
                  <c:y val="9.0477917367025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3611539238102539E-3"/>
                  <c:y val="-0.107989763589553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4154589371980675E-3"/>
                  <c:y val="8.4640632375604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-0.105071129845578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4154589371980675E-3"/>
                  <c:y val="9.6315202358447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8.856580457753038E-17"/>
                  <c:y val="-0.102152487349868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2077294685989453E-3"/>
                  <c:y val="9.3396559862736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2.415458937197979E-3"/>
                  <c:y val="-9.0477917367025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4.8309178743960466E-3"/>
                  <c:y val="0.102152487349868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3.6231884057969241E-3"/>
                  <c:y val="-9.6315202358447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6.038647342995169E-3"/>
                  <c:y val="9.9233844854157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6268-459A-883B-A40AC326EFA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Laboratoriumi!$A$60:$A$75</c:f>
              <c:strCache>
                <c:ptCount val="16"/>
                <c:pt idx="0">
                  <c:v>QKMF</c:v>
                </c:pt>
                <c:pt idx="1">
                  <c:v>QMF 1</c:v>
                </c:pt>
                <c:pt idx="2">
                  <c:v>QMF 2</c:v>
                </c:pt>
                <c:pt idx="3">
                  <c:v>QMF 3</c:v>
                </c:pt>
                <c:pt idx="4">
                  <c:v>QMF 4</c:v>
                </c:pt>
                <c:pt idx="5">
                  <c:v>QMF 5</c:v>
                </c:pt>
                <c:pt idx="6">
                  <c:v>QMF 6</c:v>
                </c:pt>
                <c:pt idx="7">
                  <c:v>QMF -7</c:v>
                </c:pt>
                <c:pt idx="8">
                  <c:v>QMF -8</c:v>
                </c:pt>
                <c:pt idx="9">
                  <c:v>QMF -9</c:v>
                </c:pt>
                <c:pt idx="10">
                  <c:v>QMF -10</c:v>
                </c:pt>
                <c:pt idx="11">
                  <c:v>Fshatërat</c:v>
                </c:pt>
                <c:pt idx="12">
                  <c:v>QMF- Hajvali</c:v>
                </c:pt>
                <c:pt idx="13">
                  <c:v>QMF- Besi </c:v>
                </c:pt>
                <c:pt idx="14">
                  <c:v>QMF Mat</c:v>
                </c:pt>
                <c:pt idx="15">
                  <c:v>QMF Mati 1</c:v>
                </c:pt>
              </c:strCache>
            </c:strRef>
          </c:cat>
          <c:val>
            <c:numRef>
              <c:f>Laboratoriumi!$B$60:$B$75</c:f>
              <c:numCache>
                <c:formatCode>General</c:formatCode>
                <c:ptCount val="16"/>
                <c:pt idx="0">
                  <c:v>11093</c:v>
                </c:pt>
                <c:pt idx="1">
                  <c:v>2342</c:v>
                </c:pt>
                <c:pt idx="2">
                  <c:v>6289</c:v>
                </c:pt>
                <c:pt idx="3">
                  <c:v>1916</c:v>
                </c:pt>
                <c:pt idx="4">
                  <c:v>2574</c:v>
                </c:pt>
                <c:pt idx="5">
                  <c:v>21975</c:v>
                </c:pt>
                <c:pt idx="6">
                  <c:v>10796</c:v>
                </c:pt>
                <c:pt idx="7">
                  <c:v>4238</c:v>
                </c:pt>
                <c:pt idx="8">
                  <c:v>3017</c:v>
                </c:pt>
                <c:pt idx="9">
                  <c:v>1788</c:v>
                </c:pt>
                <c:pt idx="10">
                  <c:v>4790</c:v>
                </c:pt>
                <c:pt idx="11">
                  <c:v>1450</c:v>
                </c:pt>
                <c:pt idx="12">
                  <c:v>2377</c:v>
                </c:pt>
                <c:pt idx="13">
                  <c:v>1669</c:v>
                </c:pt>
                <c:pt idx="14">
                  <c:v>1913</c:v>
                </c:pt>
                <c:pt idx="15">
                  <c:v>651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68-459A-883B-A40AC326EFA3}"/>
            </c:ext>
          </c:extLst>
        </c:ser>
        <c:ser>
          <c:idx val="1"/>
          <c:order val="1"/>
          <c:tx>
            <c:strRef>
              <c:f>Laboratoriumi!$C$59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7.5884704888473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2141451144382595E-17"/>
                  <c:y val="-7.8803347384183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428290228876519E-17"/>
                  <c:y val="-7.5884704888473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154589371980675E-3"/>
                  <c:y val="-7.0047419897052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077294685990338E-3"/>
                  <c:y val="-6.1291492409920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6.4210134905631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6.1291492409920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6231884057971015E-3"/>
                  <c:y val="-7.0047419897052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2077294685989453E-3"/>
                  <c:y val="-7.0047419897052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8.856580457753038E-17"/>
                  <c:y val="-6.7128777401341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"/>
                  <c:y val="-6.1291492409920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-6.42101349056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8.856580457753038E-17"/>
                  <c:y val="-4.9616922427078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0"/>
                  <c:y val="-5.5454207418499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0"/>
                  <c:y val="-6.1291492409920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6268-459A-883B-A40AC326EFA3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2077294685990338E-3"/>
                  <c:y val="-5.5454207418499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6268-459A-883B-A40AC326EFA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Laboratoriumi!$A$60:$A$75</c:f>
              <c:strCache>
                <c:ptCount val="16"/>
                <c:pt idx="0">
                  <c:v>QKMF</c:v>
                </c:pt>
                <c:pt idx="1">
                  <c:v>QMF 1</c:v>
                </c:pt>
                <c:pt idx="2">
                  <c:v>QMF 2</c:v>
                </c:pt>
                <c:pt idx="3">
                  <c:v>QMF 3</c:v>
                </c:pt>
                <c:pt idx="4">
                  <c:v>QMF 4</c:v>
                </c:pt>
                <c:pt idx="5">
                  <c:v>QMF 5</c:v>
                </c:pt>
                <c:pt idx="6">
                  <c:v>QMF 6</c:v>
                </c:pt>
                <c:pt idx="7">
                  <c:v>QMF -7</c:v>
                </c:pt>
                <c:pt idx="8">
                  <c:v>QMF -8</c:v>
                </c:pt>
                <c:pt idx="9">
                  <c:v>QMF -9</c:v>
                </c:pt>
                <c:pt idx="10">
                  <c:v>QMF -10</c:v>
                </c:pt>
                <c:pt idx="11">
                  <c:v>Fshatërat</c:v>
                </c:pt>
                <c:pt idx="12">
                  <c:v>QMF- Hajvali</c:v>
                </c:pt>
                <c:pt idx="13">
                  <c:v>QMF- Besi </c:v>
                </c:pt>
                <c:pt idx="14">
                  <c:v>QMF Mat</c:v>
                </c:pt>
                <c:pt idx="15">
                  <c:v>QMF Mati 1</c:v>
                </c:pt>
              </c:strCache>
            </c:strRef>
          </c:cat>
          <c:val>
            <c:numRef>
              <c:f>Laboratoriumi!$C$60:$C$75</c:f>
              <c:numCache>
                <c:formatCode>0%</c:formatCode>
                <c:ptCount val="16"/>
                <c:pt idx="0">
                  <c:v>0.06</c:v>
                </c:pt>
                <c:pt idx="1">
                  <c:v>0.05</c:v>
                </c:pt>
                <c:pt idx="2">
                  <c:v>0.13</c:v>
                </c:pt>
                <c:pt idx="3">
                  <c:v>0.08</c:v>
                </c:pt>
                <c:pt idx="4">
                  <c:v>0.03</c:v>
                </c:pt>
                <c:pt idx="5">
                  <c:v>0.18</c:v>
                </c:pt>
                <c:pt idx="6">
                  <c:v>0.11</c:v>
                </c:pt>
                <c:pt idx="7">
                  <c:v>0.31</c:v>
                </c:pt>
                <c:pt idx="8">
                  <c:v>0.14000000000000001</c:v>
                </c:pt>
                <c:pt idx="9">
                  <c:v>0.09</c:v>
                </c:pt>
                <c:pt idx="10">
                  <c:v>0.19</c:v>
                </c:pt>
                <c:pt idx="11">
                  <c:v>0.13</c:v>
                </c:pt>
                <c:pt idx="12">
                  <c:v>0.08</c:v>
                </c:pt>
                <c:pt idx="13">
                  <c:v>7.0000000000000007E-2</c:v>
                </c:pt>
                <c:pt idx="14">
                  <c:v>0.13</c:v>
                </c:pt>
                <c:pt idx="15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68-459A-883B-A40AC326EF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29333976"/>
        <c:axId val="329335936"/>
        <c:axId val="0"/>
      </c:bar3DChart>
      <c:catAx>
        <c:axId val="329333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335936"/>
        <c:crosses val="autoZero"/>
        <c:auto val="1"/>
        <c:lblAlgn val="ctr"/>
        <c:lblOffset val="100"/>
        <c:noMultiLvlLbl val="0"/>
      </c:catAx>
      <c:valAx>
        <c:axId val="3293359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29333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198301977085281"/>
          <c:y val="0.91223760045977398"/>
          <c:w val="0.25492309888996012"/>
          <c:h val="7.09575375099075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F014F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C26-4598-B15C-55F6EF1125D0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C26-4598-B15C-55F6EF1125D0}"/>
              </c:ext>
            </c:extLst>
          </c:dPt>
          <c:dPt>
            <c:idx val="2"/>
            <c:invertIfNegative val="0"/>
            <c:bubble3D val="0"/>
            <c:spPr>
              <a:solidFill>
                <a:srgbClr val="6DA945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8C26-4598-B15C-55F6EF1125D0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C26-4598-B15C-55F6EF1125D0}"/>
              </c:ext>
            </c:extLst>
          </c:dPt>
          <c:dPt>
            <c:idx val="4"/>
            <c:invertIfNegative val="0"/>
            <c:bubble3D val="0"/>
            <c:spPr>
              <a:solidFill>
                <a:srgbClr val="EE6508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C26-4598-B15C-55F6EF1125D0}"/>
              </c:ext>
            </c:extLst>
          </c:dPt>
          <c:dLbls>
            <c:dLbl>
              <c:idx val="1"/>
              <c:layout>
                <c:manualLayout>
                  <c:x val="-4.428290228876519E-17"/>
                  <c:y val="-4.6698279931368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C26-4598-B15C-55F6EF1125D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4.6698279931368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8C26-4598-B15C-55F6EF1125D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856580457753038E-17"/>
                  <c:y val="-5.8372849914210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C26-4598-B15C-55F6EF1125D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4.6698279931368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C26-4598-B15C-55F6EF1125D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Radiologjia!$B$16:$B$20</c:f>
              <c:strCache>
                <c:ptCount val="5"/>
                <c:pt idx="0">
                  <c:v>RTG QKMF</c:v>
                </c:pt>
                <c:pt idx="1">
                  <c:v>RTG QMF 5</c:v>
                </c:pt>
                <c:pt idx="2">
                  <c:v>RTG Stomatologji</c:v>
                </c:pt>
                <c:pt idx="3">
                  <c:v>RTG DSM</c:v>
                </c:pt>
                <c:pt idx="4">
                  <c:v>RTG QMF 4</c:v>
                </c:pt>
              </c:strCache>
            </c:strRef>
          </c:cat>
          <c:val>
            <c:numRef>
              <c:f>Radiologjia!$C$16:$C$20</c:f>
              <c:numCache>
                <c:formatCode>General</c:formatCode>
                <c:ptCount val="5"/>
                <c:pt idx="0">
                  <c:v>15693</c:v>
                </c:pt>
                <c:pt idx="1">
                  <c:v>5680</c:v>
                </c:pt>
                <c:pt idx="2">
                  <c:v>5212</c:v>
                </c:pt>
                <c:pt idx="3">
                  <c:v>2115</c:v>
                </c:pt>
                <c:pt idx="4">
                  <c:v>438</c:v>
                </c:pt>
              </c:numCache>
            </c:numRef>
          </c:val>
          <c:shape val="pyramidToMax"/>
          <c:extLst xmlns:c16r2="http://schemas.microsoft.com/office/drawing/2015/06/chart">
            <c:ext xmlns:c16="http://schemas.microsoft.com/office/drawing/2014/chart" uri="{C3380CC4-5D6E-409C-BE32-E72D297353CC}">
              <c16:uniqueId val="{00000008-8C26-4598-B15C-55F6EF1125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33130640"/>
        <c:axId val="333133776"/>
        <c:axId val="0"/>
      </c:bar3DChart>
      <c:catAx>
        <c:axId val="33313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3133776"/>
        <c:crosses val="autoZero"/>
        <c:auto val="1"/>
        <c:lblAlgn val="ctr"/>
        <c:lblOffset val="100"/>
        <c:noMultiLvlLbl val="0"/>
      </c:catAx>
      <c:valAx>
        <c:axId val="3331337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3130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33131032"/>
        <c:axId val="333134560"/>
        <c:axId val="0"/>
      </c:bar3DChart>
      <c:catAx>
        <c:axId val="333131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3134560"/>
        <c:crosses val="autoZero"/>
        <c:auto val="1"/>
        <c:lblAlgn val="ctr"/>
        <c:lblOffset val="100"/>
        <c:noMultiLvlLbl val="0"/>
      </c:catAx>
      <c:valAx>
        <c:axId val="3331345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3131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33126720"/>
        <c:axId val="333128680"/>
        <c:axId val="0"/>
      </c:bar3DChart>
      <c:catAx>
        <c:axId val="3331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3128680"/>
        <c:crosses val="autoZero"/>
        <c:auto val="1"/>
        <c:lblAlgn val="ctr"/>
        <c:lblOffset val="100"/>
        <c:noMultiLvlLbl val="0"/>
      </c:catAx>
      <c:valAx>
        <c:axId val="3331286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3126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c:spPr>
          <c:invertIfNegative val="0"/>
          <c:dLbls>
            <c:dLbl>
              <c:idx val="0"/>
              <c:layout>
                <c:manualLayout>
                  <c:x val="-4.1938487136772527E-3"/>
                  <c:y val="1.586877432557046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DED-4B5B-A0E0-D119C3288A9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7958991424515017E-3"/>
                  <c:y val="1.586877432557044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DED-4B5B-A0E0-D119C3288A9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958991424513989E-3"/>
                  <c:y val="5.9576752511381807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B0D-40CF-BEC4-572530CD341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251511762650162E-16"/>
                  <c:y val="9.75957160538772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B0D-40CF-BEC4-572530CD341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591798284902901E-3"/>
                  <c:y val="9.75957160538777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B0D-40CF-BEC4-572530CD341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Radiologjia!$B$21:$B$25</c:f>
              <c:strCache>
                <c:ptCount val="5"/>
                <c:pt idx="0">
                  <c:v>RTG QKMF</c:v>
                </c:pt>
                <c:pt idx="1">
                  <c:v>RTG QMF 5</c:v>
                </c:pt>
                <c:pt idx="2">
                  <c:v>RTG Stomatologji</c:v>
                </c:pt>
                <c:pt idx="3">
                  <c:v>RTG DSM</c:v>
                </c:pt>
                <c:pt idx="4">
                  <c:v>RTG QMF 4</c:v>
                </c:pt>
              </c:strCache>
            </c:strRef>
          </c:cat>
          <c:val>
            <c:numRef>
              <c:f>Radiologjia!$C$21:$C$25</c:f>
              <c:numCache>
                <c:formatCode>General</c:formatCode>
                <c:ptCount val="5"/>
                <c:pt idx="0">
                  <c:v>31</c:v>
                </c:pt>
                <c:pt idx="1">
                  <c:v>22</c:v>
                </c:pt>
                <c:pt idx="2">
                  <c:v>18</c:v>
                </c:pt>
                <c:pt idx="3">
                  <c:v>8</c:v>
                </c:pt>
                <c:pt idx="4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43E-48A9-9350-B656AF4F2A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33122800"/>
        <c:axId val="333127504"/>
      </c:barChart>
      <c:catAx>
        <c:axId val="333122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3127504"/>
        <c:crosses val="autoZero"/>
        <c:auto val="1"/>
        <c:lblAlgn val="ctr"/>
        <c:lblOffset val="100"/>
        <c:noMultiLvlLbl val="0"/>
      </c:catAx>
      <c:valAx>
        <c:axId val="333127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3122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Radiologjia!$C$28</c:f>
              <c:strCache>
                <c:ptCount val="1"/>
                <c:pt idx="0">
                  <c:v>Nr.i vetëreferimeve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0274410854822161E-17"/>
                  <c:y val="-5.31751609193198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5.8772546279248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17155372421115E-3"/>
                  <c:y val="-5.3175160919319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208577686210662E-3"/>
                  <c:y val="5.5973853599284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1097643419288644E-17"/>
                  <c:y val="-5.8772546279248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5.8772546279248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1208577686209838E-3"/>
                  <c:y val="-5.0376468239355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5.3175160919319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1208577686210662E-3"/>
                  <c:y val="-7.2766009679069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1208577686210662E-3"/>
                  <c:y val="5.5973853599284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1208577686210662E-3"/>
                  <c:y val="-7.8363395038997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1208577686211483E-3"/>
                  <c:y val="5.5973853599284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1.1208577686211483E-3"/>
                  <c:y val="-7.836339503899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3.3625733058631983E-3"/>
                  <c:y val="5.5973853599284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1.6439057367715458E-16"/>
                  <c:y val="-7.836339503899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3.3625733058630339E-3"/>
                  <c:y val="5.3175160919319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0"/>
                  <c:y val="-8.1162087718961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BFD8-4F33-9E6F-7FE9988A0BC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Radiologjia!$B$29:$B$45</c:f>
              <c:strCache>
                <c:ptCount val="17"/>
                <c:pt idx="0">
                  <c:v>QKMF</c:v>
                </c:pt>
                <c:pt idx="1">
                  <c:v>QMF 1</c:v>
                </c:pt>
                <c:pt idx="2">
                  <c:v>QMF 2</c:v>
                </c:pt>
                <c:pt idx="3">
                  <c:v>QMF 3</c:v>
                </c:pt>
                <c:pt idx="4">
                  <c:v>QMF 4</c:v>
                </c:pt>
                <c:pt idx="5">
                  <c:v>QMF 5</c:v>
                </c:pt>
                <c:pt idx="6">
                  <c:v>QMF 6</c:v>
                </c:pt>
                <c:pt idx="7">
                  <c:v>QMF 7</c:v>
                </c:pt>
                <c:pt idx="8">
                  <c:v>QMF 8</c:v>
                </c:pt>
                <c:pt idx="9">
                  <c:v>QMF 9</c:v>
                </c:pt>
                <c:pt idx="10">
                  <c:v>QMF 10</c:v>
                </c:pt>
                <c:pt idx="11">
                  <c:v>QMF 11</c:v>
                </c:pt>
                <c:pt idx="12">
                  <c:v>Fshatërat</c:v>
                </c:pt>
                <c:pt idx="13">
                  <c:v>QMF-Besi</c:v>
                </c:pt>
                <c:pt idx="14">
                  <c:v>QMF-Hajvali</c:v>
                </c:pt>
                <c:pt idx="15">
                  <c:v>QMF-Mat</c:v>
                </c:pt>
                <c:pt idx="16">
                  <c:v>QMF-Mat1</c:v>
                </c:pt>
              </c:strCache>
            </c:strRef>
          </c:cat>
          <c:val>
            <c:numRef>
              <c:f>Radiologjia!$C$29:$C$45</c:f>
              <c:numCache>
                <c:formatCode>General</c:formatCode>
                <c:ptCount val="17"/>
                <c:pt idx="0">
                  <c:v>2643</c:v>
                </c:pt>
                <c:pt idx="1">
                  <c:v>545</c:v>
                </c:pt>
                <c:pt idx="2">
                  <c:v>1892</c:v>
                </c:pt>
                <c:pt idx="3">
                  <c:v>457</c:v>
                </c:pt>
                <c:pt idx="4">
                  <c:v>1597</c:v>
                </c:pt>
                <c:pt idx="5">
                  <c:v>4816</c:v>
                </c:pt>
                <c:pt idx="6">
                  <c:v>1810</c:v>
                </c:pt>
                <c:pt idx="7">
                  <c:v>334</c:v>
                </c:pt>
                <c:pt idx="8">
                  <c:v>703</c:v>
                </c:pt>
                <c:pt idx="9">
                  <c:v>519</c:v>
                </c:pt>
                <c:pt idx="10">
                  <c:v>729</c:v>
                </c:pt>
                <c:pt idx="11">
                  <c:v>606</c:v>
                </c:pt>
                <c:pt idx="12">
                  <c:v>764</c:v>
                </c:pt>
                <c:pt idx="13">
                  <c:v>453</c:v>
                </c:pt>
                <c:pt idx="14">
                  <c:v>734</c:v>
                </c:pt>
                <c:pt idx="15">
                  <c:v>376</c:v>
                </c:pt>
                <c:pt idx="16">
                  <c:v>543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D8-4F33-9E6F-7FE9988A0BCF}"/>
            </c:ext>
          </c:extLst>
        </c:ser>
        <c:ser>
          <c:idx val="1"/>
          <c:order val="1"/>
          <c:tx>
            <c:strRef>
              <c:f>Radiologjia!$D$28</c:f>
              <c:strCache>
                <c:ptCount val="1"/>
                <c:pt idx="0">
                  <c:v>%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0274410854822161E-17"/>
                  <c:y val="5.8772546279248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4834310744842646E-3"/>
                  <c:y val="5.5973853599284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417155372421115E-3"/>
                  <c:y val="5.5973853599284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208577686210662E-3"/>
                  <c:y val="5.8772546279248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120857768621025E-3"/>
                  <c:y val="5.5973853599284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20857768621025E-3"/>
                  <c:y val="6.157123895921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1208577686209838E-3"/>
                  <c:y val="5.5973853599284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4.4834310744842646E-3"/>
                  <c:y val="5.31751609193198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5.8772546279248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3.3625733058631159E-3"/>
                  <c:y val="5.3175160919319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1208577686210662E-3"/>
                  <c:y val="5.5973853599284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4.4834310744840998E-3"/>
                  <c:y val="5.597385359928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8.2195286838577289E-17"/>
                  <c:y val="5.0376468239355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0"/>
                  <c:y val="5.3175160919319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2.2417155372421323E-3"/>
                  <c:y val="5.8772546279248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1208577686210662E-3"/>
                  <c:y val="5.8772546279248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BFD8-4F33-9E6F-7FE9988A0BCF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0"/>
                  <c:y val="5.8772546279248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BFD8-4F33-9E6F-7FE9988A0BC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Radiologjia!$B$29:$B$45</c:f>
              <c:strCache>
                <c:ptCount val="17"/>
                <c:pt idx="0">
                  <c:v>QKMF</c:v>
                </c:pt>
                <c:pt idx="1">
                  <c:v>QMF 1</c:v>
                </c:pt>
                <c:pt idx="2">
                  <c:v>QMF 2</c:v>
                </c:pt>
                <c:pt idx="3">
                  <c:v>QMF 3</c:v>
                </c:pt>
                <c:pt idx="4">
                  <c:v>QMF 4</c:v>
                </c:pt>
                <c:pt idx="5">
                  <c:v>QMF 5</c:v>
                </c:pt>
                <c:pt idx="6">
                  <c:v>QMF 6</c:v>
                </c:pt>
                <c:pt idx="7">
                  <c:v>QMF 7</c:v>
                </c:pt>
                <c:pt idx="8">
                  <c:v>QMF 8</c:v>
                </c:pt>
                <c:pt idx="9">
                  <c:v>QMF 9</c:v>
                </c:pt>
                <c:pt idx="10">
                  <c:v>QMF 10</c:v>
                </c:pt>
                <c:pt idx="11">
                  <c:v>QMF 11</c:v>
                </c:pt>
                <c:pt idx="12">
                  <c:v>Fshatërat</c:v>
                </c:pt>
                <c:pt idx="13">
                  <c:v>QMF-Besi</c:v>
                </c:pt>
                <c:pt idx="14">
                  <c:v>QMF-Hajvali</c:v>
                </c:pt>
                <c:pt idx="15">
                  <c:v>QMF-Mat</c:v>
                </c:pt>
                <c:pt idx="16">
                  <c:v>QMF-Mat1</c:v>
                </c:pt>
              </c:strCache>
            </c:strRef>
          </c:cat>
          <c:val>
            <c:numRef>
              <c:f>Radiologjia!$D$29:$D$45</c:f>
              <c:numCache>
                <c:formatCode>0%</c:formatCode>
                <c:ptCount val="17"/>
                <c:pt idx="0">
                  <c:v>0.01</c:v>
                </c:pt>
                <c:pt idx="1">
                  <c:v>0.01</c:v>
                </c:pt>
                <c:pt idx="2">
                  <c:v>0.04</c:v>
                </c:pt>
                <c:pt idx="3">
                  <c:v>0.02</c:v>
                </c:pt>
                <c:pt idx="4">
                  <c:v>0.02</c:v>
                </c:pt>
                <c:pt idx="5">
                  <c:v>0.04</c:v>
                </c:pt>
                <c:pt idx="6">
                  <c:v>0.02</c:v>
                </c:pt>
                <c:pt idx="7">
                  <c:v>0.02</c:v>
                </c:pt>
                <c:pt idx="8">
                  <c:v>0.03</c:v>
                </c:pt>
                <c:pt idx="9">
                  <c:v>0.02</c:v>
                </c:pt>
                <c:pt idx="10">
                  <c:v>0.03</c:v>
                </c:pt>
                <c:pt idx="11">
                  <c:v>0.02</c:v>
                </c:pt>
                <c:pt idx="12">
                  <c:v>0.04</c:v>
                </c:pt>
                <c:pt idx="13">
                  <c:v>0.02</c:v>
                </c:pt>
                <c:pt idx="14">
                  <c:v>0.03</c:v>
                </c:pt>
                <c:pt idx="15">
                  <c:v>0.02</c:v>
                </c:pt>
                <c:pt idx="16">
                  <c:v>0.02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FD8-4F33-9E6F-7FE9988A0BC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33132600"/>
        <c:axId val="333131816"/>
        <c:axId val="0"/>
      </c:bar3DChart>
      <c:catAx>
        <c:axId val="333132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3131816"/>
        <c:crosses val="autoZero"/>
        <c:auto val="1"/>
        <c:lblAlgn val="ctr"/>
        <c:lblOffset val="100"/>
        <c:noMultiLvlLbl val="0"/>
      </c:catAx>
      <c:valAx>
        <c:axId val="3331318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33132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2077294685990338E-3"/>
                  <c:y val="1.11245492580929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8C1-4516-A9E4-58C179B1304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8.91886587527790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8C1-4516-A9E4-58C179B1304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830917874396135E-3"/>
                  <c:y val="1.16600916775483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8C1-4516-A9E4-58C179B1304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4154589371980675E-3"/>
                  <c:y val="8.21701279008893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8C1-4516-A9E4-58C179B1304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6231884057971015E-3"/>
                  <c:y val="3.010568243606908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8C1-4516-A9E4-58C179B1304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7.246376811594203E-3"/>
                  <c:y val="-6.57429967518036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8C1-4516-A9E4-58C179B1304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415458937197979E-3"/>
                  <c:y val="1.11510796099117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8C1-4516-A9E4-58C179B1304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2.541432296954008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B8C1-4516-A9E4-58C179B1304E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8.856580457753038E-17"/>
                  <c:y val="1.29553627926944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8C1-4516-A9E4-58C179B1304E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2077294685991224E-3"/>
                  <c:y val="1.09313819857595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8C1-4516-A9E4-58C179B1304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'sherb.radiolo.'!$B$5:$B$19</c:f>
              <c:strCache>
                <c:ptCount val="15"/>
                <c:pt idx="0">
                  <c:v>Rtg e mushkrive (Pulmo)</c:v>
                </c:pt>
                <c:pt idx="1">
                  <c:v>Ro- grafija e pulmoneve PA</c:v>
                </c:pt>
                <c:pt idx="2">
                  <c:v>Ro - grafija L profil e pulmoneve</c:v>
                </c:pt>
                <c:pt idx="3">
                  <c:v>Ro- grafija e dhëmbit</c:v>
                </c:pt>
                <c:pt idx="4">
                  <c:v>Ultrazëri</c:v>
                </c:pt>
                <c:pt idx="5">
                  <c:v>Rtg.e boshtit kurrizor (segmenti i qafës)</c:v>
                </c:pt>
                <c:pt idx="6">
                  <c:v>Rtg boshtit kurrizor pjesa e shpinës (segmenti lumbo sacral)</c:v>
                </c:pt>
                <c:pt idx="7">
                  <c:v>Rtg.  e gjurit (geni)</c:v>
                </c:pt>
                <c:pt idx="8">
                  <c:v>Rtg boshtit kurrizor (segmenti i krahrorit)</c:v>
                </c:pt>
                <c:pt idx="9">
                  <c:v>Rtg. e shputes (pedis)</c:v>
                </c:pt>
                <c:pt idx="10">
                  <c:v>Mamografia</c:v>
                </c:pt>
                <c:pt idx="11">
                  <c:v>Rtg e shuplakave                                                                           (mani, sin ose dex.)</c:v>
                </c:pt>
                <c:pt idx="12">
                  <c:v>Rtg. e sinusve paranazale </c:v>
                </c:pt>
                <c:pt idx="13">
                  <c:v>Rtg e kockave të krahut art. humeroscapularis)</c:v>
                </c:pt>
                <c:pt idx="14">
                  <c:v>Rtg.e nyjes së dorës (art. radiocarpalis)</c:v>
                </c:pt>
              </c:strCache>
            </c:strRef>
          </c:cat>
          <c:val>
            <c:numRef>
              <c:f>'sherb.radiolo.'!$C$5:$C$19</c:f>
              <c:numCache>
                <c:formatCode>General</c:formatCode>
                <c:ptCount val="15"/>
                <c:pt idx="0">
                  <c:v>11722</c:v>
                </c:pt>
                <c:pt idx="1">
                  <c:v>1519</c:v>
                </c:pt>
                <c:pt idx="2">
                  <c:v>595</c:v>
                </c:pt>
                <c:pt idx="3">
                  <c:v>5212</c:v>
                </c:pt>
                <c:pt idx="4">
                  <c:v>2016</c:v>
                </c:pt>
                <c:pt idx="5">
                  <c:v>1865</c:v>
                </c:pt>
                <c:pt idx="6">
                  <c:v>1587</c:v>
                </c:pt>
                <c:pt idx="7">
                  <c:v>1455</c:v>
                </c:pt>
                <c:pt idx="8">
                  <c:v>840</c:v>
                </c:pt>
                <c:pt idx="9">
                  <c:v>743</c:v>
                </c:pt>
                <c:pt idx="10">
                  <c:v>841</c:v>
                </c:pt>
                <c:pt idx="11">
                  <c:v>661</c:v>
                </c:pt>
                <c:pt idx="12">
                  <c:v>535</c:v>
                </c:pt>
                <c:pt idx="13">
                  <c:v>331</c:v>
                </c:pt>
                <c:pt idx="14">
                  <c:v>242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C1-4516-A9E4-58C179B1304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33125936"/>
        <c:axId val="333123192"/>
      </c:barChart>
      <c:catAx>
        <c:axId val="33312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3123192"/>
        <c:crosses val="autoZero"/>
        <c:auto val="1"/>
        <c:lblAlgn val="ctr"/>
        <c:lblOffset val="100"/>
        <c:noMultiLvlLbl val="0"/>
      </c:catAx>
      <c:valAx>
        <c:axId val="333123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3125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2524345673829496E-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C96-49F9-B117-2AED33F1D30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2.19081525928467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C96-49F9-B117-2AED33F1D30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067039527365445E-3"/>
                  <c:y val="2.79103861799280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C96-49F9-B117-2AED33F1D30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595570824924091E-17"/>
                  <c:y val="2.19081525928467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C96-49F9-B117-2AED33F1D30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5067039527365905E-3"/>
                  <c:y val="1.29048022122248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C96-49F9-B117-2AED33F1D30D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9.191141649848182E-17"/>
                  <c:y val="9.903685418684150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C96-49F9-B117-2AED33F1D30D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2533519763682952E-3"/>
                  <c:y val="1.74265636172956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C96-49F9-B117-2AED33F1D30D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2.64299139979175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C96-49F9-B117-2AED33F1D30D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2533519763682952E-3"/>
                  <c:y val="1.74265636172956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C96-49F9-B117-2AED33F1D30D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9.191141649848182E-17"/>
                  <c:y val="1.84762455698080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9C96-49F9-B117-2AED33F1D30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'sherb.radiolo.'!$B$20:$B$34</c:f>
              <c:strCache>
                <c:ptCount val="15"/>
                <c:pt idx="0">
                  <c:v>Rtg.e nyjes së këmbës( art. tallocrurale) </c:v>
                </c:pt>
                <c:pt idx="1">
                  <c:v>Rtg. e kukave ( art. Coxofemoral)</c:v>
                </c:pt>
                <c:pt idx="2">
                  <c:v>Rtg krahrorit (toraxit)</c:v>
                </c:pt>
                <c:pt idx="3">
                  <c:v> Craniogrami</c:v>
                </c:pt>
                <c:pt idx="4">
                  <c:v>Rtg. e Selae Turcica</c:v>
                </c:pt>
                <c:pt idx="5">
                  <c:v>Rtg. N.i veshkëve dhe rrugëve urinare(Tr. Urinar)</c:v>
                </c:pt>
                <c:pt idx="6">
                  <c:v>Rtg. e brrylit (art. cubiti)</c:v>
                </c:pt>
                <c:pt idx="7">
                  <c:v>Rtg. e kembes( femurit)</c:v>
                </c:pt>
                <c:pt idx="8">
                  <c:v>Rtg e nënbrylit (antebrachi)</c:v>
                </c:pt>
                <c:pt idx="9">
                  <c:v>Rtg e gjysmës së krahrorit m.,d.(hemitoraxit)</c:v>
                </c:pt>
                <c:pt idx="10">
                  <c:v>Rtg. e nengjurit(cruris-tibiae et fibulae)</c:v>
                </c:pt>
                <c:pt idx="11">
                  <c:v>Rtg e thembrës (calcaneus)</c:v>
                </c:pt>
                <c:pt idx="12">
                  <c:v>Rtg e parakrahut (humerusit)</c:v>
                </c:pt>
                <c:pt idx="13">
                  <c:v>Rtg .N.e barkut (tr.abdominal) </c:v>
                </c:pt>
                <c:pt idx="14">
                  <c:v>Rtg.e kockës mastoideale sipas Schyler-it</c:v>
                </c:pt>
              </c:strCache>
            </c:strRef>
          </c:cat>
          <c:val>
            <c:numRef>
              <c:f>'sherb.radiolo.'!$C$20:$C$34</c:f>
              <c:numCache>
                <c:formatCode>General</c:formatCode>
                <c:ptCount val="15"/>
                <c:pt idx="0">
                  <c:v>230</c:v>
                </c:pt>
                <c:pt idx="1">
                  <c:v>203</c:v>
                </c:pt>
                <c:pt idx="2">
                  <c:v>197</c:v>
                </c:pt>
                <c:pt idx="3">
                  <c:v>15</c:v>
                </c:pt>
                <c:pt idx="4">
                  <c:v>5</c:v>
                </c:pt>
                <c:pt idx="5">
                  <c:v>176</c:v>
                </c:pt>
                <c:pt idx="6">
                  <c:v>92</c:v>
                </c:pt>
                <c:pt idx="7">
                  <c:v>83</c:v>
                </c:pt>
                <c:pt idx="8">
                  <c:v>32</c:v>
                </c:pt>
                <c:pt idx="9">
                  <c:v>32</c:v>
                </c:pt>
                <c:pt idx="10">
                  <c:v>32</c:v>
                </c:pt>
                <c:pt idx="11">
                  <c:v>31</c:v>
                </c:pt>
                <c:pt idx="12">
                  <c:v>13</c:v>
                </c:pt>
                <c:pt idx="13">
                  <c:v>10</c:v>
                </c:pt>
                <c:pt idx="1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96-49F9-B117-2AED33F1D30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33132992"/>
        <c:axId val="333124368"/>
      </c:barChart>
      <c:catAx>
        <c:axId val="33313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3124368"/>
        <c:crosses val="autoZero"/>
        <c:auto val="1"/>
        <c:lblAlgn val="ctr"/>
        <c:lblOffset val="100"/>
        <c:noMultiLvlLbl val="0"/>
      </c:catAx>
      <c:valAx>
        <c:axId val="333124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313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'Shendeti Publik'!$C$3</c:f>
              <c:strCache>
                <c:ptCount val="1"/>
                <c:pt idx="0">
                  <c:v>Planifikuar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0193236714975844E-2"/>
                  <c:y val="-2.3349139965684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DBA-477E-845D-F9A3F199D36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285024154589372E-2"/>
                  <c:y val="-4.9616922427078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DBA-477E-845D-F9A3F199D36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700483091787527E-2"/>
                  <c:y val="-3.7942352444236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DBA-477E-845D-F9A3F199D36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4154589371980766E-2"/>
                  <c:y val="-3.7942352444236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DBA-477E-845D-F9A3F199D3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'Shendeti Publik'!$B$4:$B$8</c:f>
              <c:strCache>
                <c:ptCount val="5"/>
                <c:pt idx="0">
                  <c:v>IPV</c:v>
                </c:pt>
                <c:pt idx="1">
                  <c:v>DTP-HEP.B-HIB</c:v>
                </c:pt>
                <c:pt idx="2">
                  <c:v>BCG</c:v>
                </c:pt>
                <c:pt idx="3">
                  <c:v>MMR</c:v>
                </c:pt>
                <c:pt idx="4">
                  <c:v>Vaksinë gripi</c:v>
                </c:pt>
              </c:strCache>
            </c:strRef>
          </c:cat>
          <c:val>
            <c:numRef>
              <c:f>'Shendeti Publik'!$C$4:$C$8</c:f>
              <c:numCache>
                <c:formatCode>General</c:formatCode>
                <c:ptCount val="5"/>
                <c:pt idx="0">
                  <c:v>3890</c:v>
                </c:pt>
                <c:pt idx="1">
                  <c:v>3890</c:v>
                </c:pt>
                <c:pt idx="2">
                  <c:v>3983</c:v>
                </c:pt>
                <c:pt idx="3">
                  <c:v>3760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BA-477E-845D-F9A3F199D36F}"/>
            </c:ext>
          </c:extLst>
        </c:ser>
        <c:ser>
          <c:idx val="1"/>
          <c:order val="1"/>
          <c:tx>
            <c:strRef>
              <c:f>'Shendeti Publik'!$D$3</c:f>
              <c:strCache>
                <c:ptCount val="1"/>
                <c:pt idx="0">
                  <c:v>Të vaksinuar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285024154589349E-2"/>
                  <c:y val="-4.0860994939947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DBA-477E-845D-F9A3F199D36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531400966183576E-2"/>
                  <c:y val="-4.37796374356577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DBA-477E-845D-F9A3F199D36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739130434782608E-2"/>
                  <c:y val="-2.626778246139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DBA-477E-845D-F9A3F199D36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154589371980676E-2"/>
                  <c:y val="-4.3779637435657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DBA-477E-845D-F9A3F199D36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6570048309178921E-2"/>
                  <c:y val="-2.33491399656841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9614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CDBA-477E-845D-F9A3F199D3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'Shendeti Publik'!$B$4:$B$8</c:f>
              <c:strCache>
                <c:ptCount val="5"/>
                <c:pt idx="0">
                  <c:v>IPV</c:v>
                </c:pt>
                <c:pt idx="1">
                  <c:v>DTP-HEP.B-HIB</c:v>
                </c:pt>
                <c:pt idx="2">
                  <c:v>BCG</c:v>
                </c:pt>
                <c:pt idx="3">
                  <c:v>MMR</c:v>
                </c:pt>
                <c:pt idx="4">
                  <c:v>Vaksinë gripi</c:v>
                </c:pt>
              </c:strCache>
            </c:strRef>
          </c:cat>
          <c:val>
            <c:numRef>
              <c:f>'Shendeti Publik'!$D$4:$D$8</c:f>
              <c:numCache>
                <c:formatCode>General</c:formatCode>
                <c:ptCount val="5"/>
                <c:pt idx="0">
                  <c:v>3614</c:v>
                </c:pt>
                <c:pt idx="1">
                  <c:v>3614</c:v>
                </c:pt>
                <c:pt idx="2">
                  <c:v>3983</c:v>
                </c:pt>
                <c:pt idx="3">
                  <c:v>3028</c:v>
                </c:pt>
                <c:pt idx="4">
                  <c:v>10278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DBA-477E-845D-F9A3F199D36F}"/>
            </c:ext>
          </c:extLst>
        </c:ser>
        <c:ser>
          <c:idx val="2"/>
          <c:order val="2"/>
          <c:tx>
            <c:strRef>
              <c:f>'Shendeti Publik'!$E$3</c:f>
              <c:strCache>
                <c:ptCount val="1"/>
                <c:pt idx="0">
                  <c:v>Përfshirë %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285024154589372E-2"/>
                  <c:y val="-3.2105067452815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CDBA-477E-845D-F9A3F199D36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285024154589372E-2"/>
                  <c:y val="-2.626778246139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DBA-477E-845D-F9A3F199D36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362318840579712E-2"/>
                  <c:y val="-2.626778246139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CDBA-477E-845D-F9A3F199D36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1400966183663E-2"/>
                  <c:y val="-4.0860994939947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CDBA-477E-845D-F9A3F199D36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'Shendeti Publik'!$B$4:$B$8</c:f>
              <c:strCache>
                <c:ptCount val="5"/>
                <c:pt idx="0">
                  <c:v>IPV</c:v>
                </c:pt>
                <c:pt idx="1">
                  <c:v>DTP-HEP.B-HIB</c:v>
                </c:pt>
                <c:pt idx="2">
                  <c:v>BCG</c:v>
                </c:pt>
                <c:pt idx="3">
                  <c:v>MMR</c:v>
                </c:pt>
                <c:pt idx="4">
                  <c:v>Vaksinë gripi</c:v>
                </c:pt>
              </c:strCache>
            </c:strRef>
          </c:cat>
          <c:val>
            <c:numRef>
              <c:f>'Shendeti Publik'!$E$4:$E$8</c:f>
              <c:numCache>
                <c:formatCode>0%</c:formatCode>
                <c:ptCount val="5"/>
                <c:pt idx="0">
                  <c:v>0.93</c:v>
                </c:pt>
                <c:pt idx="1">
                  <c:v>0.93</c:v>
                </c:pt>
                <c:pt idx="2">
                  <c:v>1</c:v>
                </c:pt>
                <c:pt idx="3">
                  <c:v>0.81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DBA-477E-845D-F9A3F199D3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33129464"/>
        <c:axId val="333129856"/>
        <c:axId val="0"/>
      </c:bar3DChart>
      <c:catAx>
        <c:axId val="333129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3129856"/>
        <c:crosses val="autoZero"/>
        <c:auto val="1"/>
        <c:lblAlgn val="ctr"/>
        <c:lblOffset val="100"/>
        <c:noMultiLvlLbl val="0"/>
      </c:catAx>
      <c:valAx>
        <c:axId val="333129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3129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'Shendeti Publik'!$O$45</c:f>
              <c:strCache>
                <c:ptCount val="1"/>
                <c:pt idx="0">
                  <c:v>Nr.i të vaksinuarve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4.0860994939947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5AD-4802-B3A6-33608EA6B9C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077294685990338E-3"/>
                  <c:y val="-3.7942352444236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5AD-4802-B3A6-33608EA6B9C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285024154589284E-2"/>
                  <c:y val="-4.6698279931368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5AD-4802-B3A6-33608EA6B9C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285024154589372E-2"/>
                  <c:y val="-5.2535564922789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5AD-4802-B3A6-33608EA6B9C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869565217391127E-2"/>
                  <c:y val="-6.12914924099209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4003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5AD-4802-B3A6-33608EA6B9C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'Shendeti Publik'!$P$44:$T$44</c:f>
              <c:strCache>
                <c:ptCount val="5"/>
                <c:pt idx="0">
                  <c:v>Mosha   0-20</c:v>
                </c:pt>
                <c:pt idx="1">
                  <c:v>Mosha 21-40</c:v>
                </c:pt>
                <c:pt idx="2">
                  <c:v>Mosha 41-60</c:v>
                </c:pt>
                <c:pt idx="3">
                  <c:v>Mosha 61-80</c:v>
                </c:pt>
                <c:pt idx="4">
                  <c:v>Mosha 80+</c:v>
                </c:pt>
              </c:strCache>
            </c:strRef>
          </c:cat>
          <c:val>
            <c:numRef>
              <c:f>'Shendeti Publik'!$P$45:$T$45</c:f>
              <c:numCache>
                <c:formatCode>General</c:formatCode>
                <c:ptCount val="5"/>
                <c:pt idx="0">
                  <c:v>23058</c:v>
                </c:pt>
                <c:pt idx="1">
                  <c:v>103641</c:v>
                </c:pt>
                <c:pt idx="2">
                  <c:v>83425</c:v>
                </c:pt>
                <c:pt idx="3">
                  <c:v>42734</c:v>
                </c:pt>
                <c:pt idx="4">
                  <c:v>4002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5AD-4802-B3A6-33608EA6B9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38424496"/>
        <c:axId val="338427240"/>
        <c:axId val="0"/>
      </c:bar3DChart>
      <c:catAx>
        <c:axId val="33842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8427240"/>
        <c:crosses val="autoZero"/>
        <c:auto val="1"/>
        <c:lblAlgn val="ctr"/>
        <c:lblOffset val="100"/>
        <c:noMultiLvlLbl val="0"/>
      </c:catAx>
      <c:valAx>
        <c:axId val="338427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842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095787389737208"/>
          <c:y val="5.5997217589085664E-2"/>
          <c:w val="0.86637620297462814"/>
          <c:h val="0.65758129192184311"/>
        </c:manualLayout>
      </c:layout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0411928"/>
        <c:axId val="300412320"/>
        <c:axId val="0"/>
      </c:bar3DChart>
      <c:catAx>
        <c:axId val="300411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0412320"/>
        <c:crosses val="autoZero"/>
        <c:auto val="1"/>
        <c:lblAlgn val="ctr"/>
        <c:lblOffset val="100"/>
        <c:noMultiLvlLbl val="0"/>
      </c:catAx>
      <c:valAx>
        <c:axId val="300412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0411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'Shendeti Publik'!$S$49:$T$58</c:f>
              <c:multiLvlStrCache>
                <c:ptCount val="10"/>
                <c:lvl>
                  <c:pt idx="0">
                    <c:v>Femër</c:v>
                  </c:pt>
                  <c:pt idx="1">
                    <c:v>Mashkull</c:v>
                  </c:pt>
                  <c:pt idx="2">
                    <c:v>Femër</c:v>
                  </c:pt>
                  <c:pt idx="3">
                    <c:v>Mashkull</c:v>
                  </c:pt>
                  <c:pt idx="4">
                    <c:v>Femër</c:v>
                  </c:pt>
                  <c:pt idx="5">
                    <c:v>Mashkull</c:v>
                  </c:pt>
                  <c:pt idx="6">
                    <c:v>Femër</c:v>
                  </c:pt>
                  <c:pt idx="7">
                    <c:v>Mashkull</c:v>
                  </c:pt>
                  <c:pt idx="8">
                    <c:v>Femër</c:v>
                  </c:pt>
                  <c:pt idx="9">
                    <c:v>Mashkull</c:v>
                  </c:pt>
                </c:lvl>
                <c:lvl>
                  <c:pt idx="0">
                    <c:v>0-20</c:v>
                  </c:pt>
                  <c:pt idx="2">
                    <c:v>21-40</c:v>
                  </c:pt>
                  <c:pt idx="4">
                    <c:v>41-60</c:v>
                  </c:pt>
                  <c:pt idx="6">
                    <c:v>61-80</c:v>
                  </c:pt>
                  <c:pt idx="8">
                    <c:v>80+</c:v>
                  </c:pt>
                </c:lvl>
              </c:multiLvlStrCache>
            </c:multiLvlStrRef>
          </c:cat>
          <c:val>
            <c:numRef>
              <c:f>'Shendeti Publik'!$U$49:$U$58</c:f>
              <c:numCache>
                <c:formatCode>General</c:formatCode>
                <c:ptCount val="10"/>
                <c:pt idx="0">
                  <c:v>16</c:v>
                </c:pt>
                <c:pt idx="1">
                  <c:v>16</c:v>
                </c:pt>
                <c:pt idx="2">
                  <c:v>97</c:v>
                </c:pt>
                <c:pt idx="3">
                  <c:v>100</c:v>
                </c:pt>
                <c:pt idx="4">
                  <c:v>1010</c:v>
                </c:pt>
                <c:pt idx="5">
                  <c:v>875</c:v>
                </c:pt>
                <c:pt idx="6">
                  <c:v>3332</c:v>
                </c:pt>
                <c:pt idx="7">
                  <c:v>3448</c:v>
                </c:pt>
                <c:pt idx="8">
                  <c:v>298</c:v>
                </c:pt>
                <c:pt idx="9">
                  <c:v>422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0C-4FBB-B5F4-EFC31303556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38419792"/>
        <c:axId val="338421752"/>
        <c:axId val="0"/>
      </c:bar3DChart>
      <c:catAx>
        <c:axId val="33841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8421752"/>
        <c:crosses val="autoZero"/>
        <c:auto val="1"/>
        <c:lblAlgn val="ctr"/>
        <c:lblOffset val="100"/>
        <c:noMultiLvlLbl val="0"/>
      </c:catAx>
      <c:valAx>
        <c:axId val="3384217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8419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2077294685990338E-2"/>
                  <c:y val="-5.8372849914210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7.004741989705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6231884057971015E-3"/>
                  <c:y val="-6.4210134905631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8309178743962235E-3"/>
                  <c:y val="-5.5454207418499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'Shendeti Publik'!$B$31:$B$34</c:f>
              <c:strCache>
                <c:ptCount val="4"/>
                <c:pt idx="0">
                  <c:v>SËMUNDJET MASOVIKE JONGJITËSE</c:v>
                </c:pt>
                <c:pt idx="1">
                  <c:v>SËMUNDJET MALINJE</c:v>
                </c:pt>
                <c:pt idx="2">
                  <c:v>INSULINVARTËSIT</c:v>
                </c:pt>
                <c:pt idx="3">
                  <c:v>Totali I shërbimeve në barnatoren qendrore</c:v>
                </c:pt>
              </c:strCache>
            </c:strRef>
          </c:cat>
          <c:val>
            <c:numRef>
              <c:f>'Shendeti Publik'!$C$31:$C$34</c:f>
              <c:numCache>
                <c:formatCode>0</c:formatCode>
                <c:ptCount val="4"/>
                <c:pt idx="0">
                  <c:v>982</c:v>
                </c:pt>
                <c:pt idx="1">
                  <c:v>104</c:v>
                </c:pt>
                <c:pt idx="2">
                  <c:v>3262</c:v>
                </c:pt>
                <c:pt idx="3">
                  <c:v>50576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60548312"/>
        <c:axId val="260540864"/>
        <c:axId val="0"/>
      </c:bar3DChart>
      <c:catAx>
        <c:axId val="260548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60540864"/>
        <c:crosses val="autoZero"/>
        <c:auto val="1"/>
        <c:lblAlgn val="ctr"/>
        <c:lblOffset val="100"/>
        <c:noMultiLvlLbl val="0"/>
      </c:catAx>
      <c:valAx>
        <c:axId val="26054086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260548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587097663332509E-2"/>
          <c:y val="3.6593479707252165E-2"/>
          <c:w val="0.93641290233666752"/>
          <c:h val="0.61970494706125812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2646459947167903E-3"/>
                  <c:y val="-4.3196544276457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D48-411D-8CC3-E1DC25C6F18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3184908735763235E-17"/>
                  <c:y val="-1.9960079840319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D48-411D-8CC3-E1DC25C6F18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636981747152647E-17"/>
                  <c:y val="-2.6613439787092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D48-411D-8CC3-E1DC25C6F18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636981747152647E-17"/>
                  <c:y val="-3.659347970725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D48-411D-8CC3-E1DC25C6F18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2.9940119760479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D48-411D-8CC3-E1DC25C6F18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5.32268795741849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D48-411D-8CC3-E1DC25C6F18A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9.2739634943052941E-17"/>
                  <c:y val="-5.65535595475715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DD48-411D-8CC3-E1DC25C6F18A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7939379841502086E-3"/>
                  <c:y val="-7.9840319361277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DD48-411D-8CC3-E1DC25C6F18A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2646459947167671E-2"/>
                  <c:y val="-7.9840319361277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DD48-411D-8CC3-E1DC25C6F18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Sheet1!$M$52:$M$60</c:f>
              <c:strCache>
                <c:ptCount val="9"/>
                <c:pt idx="0">
                  <c:v>AMF-Bardhosh</c:v>
                </c:pt>
                <c:pt idx="1">
                  <c:v>AMF-Shkabaj</c:v>
                </c:pt>
                <c:pt idx="2">
                  <c:v>AMF-Mramur</c:v>
                </c:pt>
                <c:pt idx="3">
                  <c:v>AMF-Llukarë</c:v>
                </c:pt>
                <c:pt idx="4">
                  <c:v>AMF-Keqekollë</c:v>
                </c:pt>
                <c:pt idx="5">
                  <c:v>AMF-Barilevë</c:v>
                </c:pt>
                <c:pt idx="6">
                  <c:v>AMF-Koliq</c:v>
                </c:pt>
                <c:pt idx="7">
                  <c:v>AMF-Dabishec</c:v>
                </c:pt>
                <c:pt idx="8">
                  <c:v>AMF-Slivovë</c:v>
                </c:pt>
              </c:strCache>
            </c:strRef>
          </c:cat>
          <c:val>
            <c:numRef>
              <c:f>Sheet1!$N$52:$N$60</c:f>
              <c:numCache>
                <c:formatCode>General</c:formatCode>
                <c:ptCount val="9"/>
                <c:pt idx="0">
                  <c:v>11082</c:v>
                </c:pt>
                <c:pt idx="1">
                  <c:v>3731</c:v>
                </c:pt>
                <c:pt idx="2">
                  <c:v>1757</c:v>
                </c:pt>
                <c:pt idx="3">
                  <c:v>1599</c:v>
                </c:pt>
                <c:pt idx="4">
                  <c:v>1006</c:v>
                </c:pt>
                <c:pt idx="5">
                  <c:v>284</c:v>
                </c:pt>
                <c:pt idx="6">
                  <c:v>185</c:v>
                </c:pt>
                <c:pt idx="7">
                  <c:v>60</c:v>
                </c:pt>
                <c:pt idx="8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D48-411D-8CC3-E1DC25C6F1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0413104"/>
        <c:axId val="302511728"/>
        <c:axId val="0"/>
      </c:bar3DChart>
      <c:catAx>
        <c:axId val="30041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2511728"/>
        <c:crosses val="autoZero"/>
        <c:auto val="1"/>
        <c:lblAlgn val="ctr"/>
        <c:lblOffset val="100"/>
        <c:noMultiLvlLbl val="0"/>
      </c:catAx>
      <c:valAx>
        <c:axId val="302511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0413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CC6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440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B2A-44E4-B5DC-43215557BD4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420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EB2-4218-B0A1-CA3A6F00C96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327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EB2-4218-B0A1-CA3A6F00C96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258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EB2-4218-B0A1-CA3A6F00C969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95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B2A-44E4-B5DC-43215557BD4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Sheet1!$B$77:$B$96</c:f>
              <c:strCache>
                <c:ptCount val="20"/>
                <c:pt idx="0">
                  <c:v>QKMF</c:v>
                </c:pt>
                <c:pt idx="1">
                  <c:v>Laboratoriumi</c:v>
                </c:pt>
                <c:pt idx="2">
                  <c:v>QMF 5</c:v>
                </c:pt>
                <c:pt idx="3">
                  <c:v>QMF 6</c:v>
                </c:pt>
                <c:pt idx="4">
                  <c:v>QMF 4</c:v>
                </c:pt>
                <c:pt idx="5">
                  <c:v>Stomatologjia</c:v>
                </c:pt>
                <c:pt idx="6">
                  <c:v>QMF 2</c:v>
                </c:pt>
                <c:pt idx="7">
                  <c:v>QMF 1</c:v>
                </c:pt>
                <c:pt idx="8">
                  <c:v>QMF Hajvali</c:v>
                </c:pt>
                <c:pt idx="9">
                  <c:v>QMF 11</c:v>
                </c:pt>
                <c:pt idx="10">
                  <c:v>QMF 10</c:v>
                </c:pt>
                <c:pt idx="11">
                  <c:v>QMF Besi</c:v>
                </c:pt>
                <c:pt idx="12">
                  <c:v>Radiologjia</c:v>
                </c:pt>
                <c:pt idx="13">
                  <c:v>QMF 3</c:v>
                </c:pt>
                <c:pt idx="14">
                  <c:v>Fshatërat</c:v>
                </c:pt>
                <c:pt idx="15">
                  <c:v>QMF 8</c:v>
                </c:pt>
                <c:pt idx="16">
                  <c:v>QMF 9</c:v>
                </c:pt>
                <c:pt idx="17">
                  <c:v>QMF Mat 1</c:v>
                </c:pt>
                <c:pt idx="18">
                  <c:v>QMF Mat</c:v>
                </c:pt>
                <c:pt idx="19">
                  <c:v>QMF 7</c:v>
                </c:pt>
              </c:strCache>
            </c:strRef>
          </c:cat>
          <c:val>
            <c:numRef>
              <c:f>Sheet1!$C$77:$C$96</c:f>
              <c:numCache>
                <c:formatCode>General</c:formatCode>
                <c:ptCount val="20"/>
                <c:pt idx="0">
                  <c:v>710</c:v>
                </c:pt>
                <c:pt idx="1">
                  <c:v>550</c:v>
                </c:pt>
                <c:pt idx="2">
                  <c:v>430</c:v>
                </c:pt>
                <c:pt idx="3">
                  <c:v>360</c:v>
                </c:pt>
                <c:pt idx="4">
                  <c:v>265</c:v>
                </c:pt>
                <c:pt idx="5">
                  <c:v>210</c:v>
                </c:pt>
                <c:pt idx="6">
                  <c:v>170</c:v>
                </c:pt>
                <c:pt idx="7">
                  <c:v>160</c:v>
                </c:pt>
                <c:pt idx="8">
                  <c:v>110</c:v>
                </c:pt>
                <c:pt idx="9">
                  <c:v>96</c:v>
                </c:pt>
                <c:pt idx="10">
                  <c:v>94</c:v>
                </c:pt>
                <c:pt idx="11">
                  <c:v>94</c:v>
                </c:pt>
                <c:pt idx="12">
                  <c:v>94</c:v>
                </c:pt>
                <c:pt idx="13">
                  <c:v>88</c:v>
                </c:pt>
                <c:pt idx="14">
                  <c:v>80</c:v>
                </c:pt>
                <c:pt idx="15">
                  <c:v>80</c:v>
                </c:pt>
                <c:pt idx="16">
                  <c:v>77</c:v>
                </c:pt>
                <c:pt idx="17">
                  <c:v>75</c:v>
                </c:pt>
                <c:pt idx="18">
                  <c:v>56</c:v>
                </c:pt>
                <c:pt idx="19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7A-4528-90FB-99D6C41093A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302512512"/>
        <c:axId val="302509768"/>
      </c:barChart>
      <c:catAx>
        <c:axId val="30251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cap="none" spc="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2509768"/>
        <c:crosses val="autoZero"/>
        <c:auto val="1"/>
        <c:lblAlgn val="ctr"/>
        <c:lblOffset val="100"/>
        <c:noMultiLvlLbl val="0"/>
      </c:catAx>
      <c:valAx>
        <c:axId val="3025097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2512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8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0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2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4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7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8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0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4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7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0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7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8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9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0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5B1538-F29A-4D61-8E85-0581BF2191A2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227FAD-CBD4-4FEB-8A7A-40E5AFEC636E}" type="pres">
      <dgm:prSet presAssocID="{3F5B1538-F29A-4D61-8E85-0581BF2191A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1B2D53DF-B651-431F-8F72-1333B3C00F34}" type="presOf" srcId="{3F5B1538-F29A-4D61-8E85-0581BF2191A2}" destId="{D5227FAD-CBD4-4FEB-8A7A-40E5AFEC636E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014831-0720-438A-A146-2C24FBD4928D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CBE499-723E-405F-860D-947B5CA8FA76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Doza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të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dyta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121 929</a:t>
          </a:r>
        </a:p>
        <a:p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56%</a:t>
          </a:r>
        </a:p>
        <a:p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B23222-C1DD-47A3-BFCD-E103FAF3F862}" type="parTrans" cxnId="{253F6D0B-9CB7-41D4-AA98-A658FD4913C0}">
      <dgm:prSet/>
      <dgm:spPr/>
      <dgm:t>
        <a:bodyPr/>
        <a:lstStyle/>
        <a:p>
          <a:endParaRPr lang="en-US"/>
        </a:p>
      </dgm:t>
    </dgm:pt>
    <dgm:pt modelId="{D1E65981-E59B-4ED6-93BE-F955C8DB5319}" type="sibTrans" cxnId="{253F6D0B-9CB7-41D4-AA98-A658FD4913C0}">
      <dgm:prSet/>
      <dgm:spPr/>
      <dgm:t>
        <a:bodyPr/>
        <a:lstStyle/>
        <a:p>
          <a:endParaRPr lang="en-US"/>
        </a:p>
      </dgm:t>
    </dgm:pt>
    <dgm:pt modelId="{5167E0BC-76F8-4437-92C9-96F9690D71D5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Doza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të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treta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4375</a:t>
          </a:r>
        </a:p>
        <a:p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2%</a:t>
          </a:r>
        </a:p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8CC748-4A2C-4E87-A04F-96DE4702E8EC}" type="parTrans" cxnId="{1CBF3141-150E-4480-B539-C0EF1807DA72}">
      <dgm:prSet/>
      <dgm:spPr/>
      <dgm:t>
        <a:bodyPr/>
        <a:lstStyle/>
        <a:p>
          <a:endParaRPr lang="en-US"/>
        </a:p>
      </dgm:t>
    </dgm:pt>
    <dgm:pt modelId="{1EE7B9EB-63BD-403E-BC9E-E5CD901F2D1A}" type="sibTrans" cxnId="{1CBF3141-150E-4480-B539-C0EF1807DA72}">
      <dgm:prSet/>
      <dgm:spPr/>
      <dgm:t>
        <a:bodyPr/>
        <a:lstStyle/>
        <a:p>
          <a:endParaRPr lang="en-US"/>
        </a:p>
      </dgm:t>
    </dgm:pt>
    <dgm:pt modelId="{EEA577DC-D733-4569-ABCC-7C0764FF38E2}">
      <dgm:prSet phldrT="[Text]" custT="1"/>
      <dgm:spPr>
        <a:solidFill>
          <a:srgbClr val="FBBDE5"/>
        </a:solidFill>
      </dgm:spPr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Doza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të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para</a:t>
          </a:r>
        </a:p>
        <a:p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130 557</a:t>
          </a:r>
        </a:p>
        <a:p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60%</a:t>
          </a:r>
        </a:p>
      </dgm:t>
    </dgm:pt>
    <dgm:pt modelId="{6E2C20B2-2E8E-478F-A999-34F4549AB496}" type="parTrans" cxnId="{86C05C50-B62A-4E79-AF9E-A72956A0767B}">
      <dgm:prSet/>
      <dgm:spPr/>
      <dgm:t>
        <a:bodyPr/>
        <a:lstStyle/>
        <a:p>
          <a:endParaRPr lang="en-US"/>
        </a:p>
      </dgm:t>
    </dgm:pt>
    <dgm:pt modelId="{0B737F88-789A-401B-AC4A-508C52078006}" type="sibTrans" cxnId="{86C05C50-B62A-4E79-AF9E-A72956A0767B}">
      <dgm:prSet/>
      <dgm:spPr/>
      <dgm:t>
        <a:bodyPr/>
        <a:lstStyle/>
        <a:p>
          <a:endParaRPr lang="en-US"/>
        </a:p>
      </dgm:t>
    </dgm:pt>
    <dgm:pt modelId="{7B9CFF08-35F4-47B3-BE8D-CE98DAB21690}">
      <dgm:prSet custT="1"/>
      <dgm:spPr>
        <a:solidFill>
          <a:srgbClr val="FFFF00"/>
        </a:solidFill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133 079  </a:t>
          </a:r>
          <a:r>
            <a:rPr lang="en-US" sz="30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doza</a:t>
          </a:r>
          <a:r>
            <a:rPr lang="en-US" sz="3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për</a:t>
          </a:r>
          <a:r>
            <a:rPr lang="en-US" sz="3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gjininë</a:t>
          </a:r>
          <a:r>
            <a:rPr lang="en-US" sz="3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femërore</a:t>
          </a:r>
          <a:endParaRPr lang="en-US" sz="3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74795C-8831-43BC-8430-EE3E0CDFCCA0}" type="parTrans" cxnId="{F49DFA5E-F920-4377-8B72-729CD866CE94}">
      <dgm:prSet/>
      <dgm:spPr/>
      <dgm:t>
        <a:bodyPr/>
        <a:lstStyle/>
        <a:p>
          <a:endParaRPr lang="en-US"/>
        </a:p>
      </dgm:t>
    </dgm:pt>
    <dgm:pt modelId="{27EABC1D-925E-434B-91ED-6A00B09D303C}" type="sibTrans" cxnId="{F49DFA5E-F920-4377-8B72-729CD866CE94}">
      <dgm:prSet/>
      <dgm:spPr/>
      <dgm:t>
        <a:bodyPr/>
        <a:lstStyle/>
        <a:p>
          <a:endParaRPr lang="en-US"/>
        </a:p>
      </dgm:t>
    </dgm:pt>
    <dgm:pt modelId="{F13B4A4E-5B8B-4350-AD30-9D060FE2EA0D}">
      <dgm:prSet custT="1"/>
      <dgm:spPr>
        <a:solidFill>
          <a:srgbClr val="FFFF00"/>
        </a:solidFill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123 782  </a:t>
          </a:r>
          <a:r>
            <a:rPr lang="en-US" sz="30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doza</a:t>
          </a:r>
          <a:r>
            <a:rPr lang="en-US" sz="3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për</a:t>
          </a:r>
          <a:r>
            <a:rPr lang="en-US" sz="3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gjininë</a:t>
          </a:r>
          <a:r>
            <a:rPr lang="en-US" sz="3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mashkullore</a:t>
          </a:r>
          <a:endParaRPr lang="en-US" sz="3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DD5284-421D-4EF1-B858-5AFBE3265518}" type="parTrans" cxnId="{A69B0BCE-65B4-44BF-B648-4C7A860CE352}">
      <dgm:prSet/>
      <dgm:spPr/>
      <dgm:t>
        <a:bodyPr/>
        <a:lstStyle/>
        <a:p>
          <a:endParaRPr lang="en-US"/>
        </a:p>
      </dgm:t>
    </dgm:pt>
    <dgm:pt modelId="{4E5AD1F3-2A2A-415D-BBE7-AB2E5B99C279}" type="sibTrans" cxnId="{A69B0BCE-65B4-44BF-B648-4C7A860CE352}">
      <dgm:prSet/>
      <dgm:spPr/>
      <dgm:t>
        <a:bodyPr/>
        <a:lstStyle/>
        <a:p>
          <a:endParaRPr lang="en-US"/>
        </a:p>
      </dgm:t>
    </dgm:pt>
    <dgm:pt modelId="{7B1E5C2E-040A-4794-B944-A16A06C2CDAA}" type="pres">
      <dgm:prSet presAssocID="{53014831-0720-438A-A146-2C24FBD4928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CFA019-F5E8-4EC1-BB6C-728C0AD070E3}" type="pres">
      <dgm:prSet presAssocID="{2FCBE499-723E-405F-860D-947B5CA8FA76}" presName="node" presStyleLbl="node1" presStyleIdx="0" presStyleCnt="5" custScaleX="191178" custScaleY="186015" custRadScaleRad="24272" custRadScaleInc="2774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9B7A521B-DBD5-446D-A0DD-75184469E92E}" type="pres">
      <dgm:prSet presAssocID="{2FCBE499-723E-405F-860D-947B5CA8FA76}" presName="spNode" presStyleCnt="0"/>
      <dgm:spPr/>
    </dgm:pt>
    <dgm:pt modelId="{5EBD8314-C74A-4D21-AF5F-F3BFB684FBA2}" type="pres">
      <dgm:prSet presAssocID="{D1E65981-E59B-4ED6-93BE-F955C8DB5319}" presName="sibTrans" presStyleLbl="sibTrans1D1" presStyleIdx="0" presStyleCnt="5"/>
      <dgm:spPr/>
      <dgm:t>
        <a:bodyPr/>
        <a:lstStyle/>
        <a:p>
          <a:endParaRPr lang="en-US"/>
        </a:p>
      </dgm:t>
    </dgm:pt>
    <dgm:pt modelId="{52472687-03E8-45CA-916C-51508C920078}" type="pres">
      <dgm:prSet presAssocID="{5167E0BC-76F8-4437-92C9-96F9690D71D5}" presName="node" presStyleLbl="node1" presStyleIdx="1" presStyleCnt="5" custScaleX="180636" custScaleY="175499" custRadScaleRad="210231" custRadScaleInc="-14899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05CD46C9-933D-4420-81DD-CB1C67835097}" type="pres">
      <dgm:prSet presAssocID="{5167E0BC-76F8-4437-92C9-96F9690D71D5}" presName="spNode" presStyleCnt="0"/>
      <dgm:spPr/>
    </dgm:pt>
    <dgm:pt modelId="{64A79ABD-39EB-487D-BCA8-6D36491665E9}" type="pres">
      <dgm:prSet presAssocID="{1EE7B9EB-63BD-403E-BC9E-E5CD901F2D1A}" presName="sibTrans" presStyleLbl="sibTrans1D1" presStyleIdx="1" presStyleCnt="5"/>
      <dgm:spPr/>
      <dgm:t>
        <a:bodyPr/>
        <a:lstStyle/>
        <a:p>
          <a:endParaRPr lang="en-US"/>
        </a:p>
      </dgm:t>
    </dgm:pt>
    <dgm:pt modelId="{220EF257-7B32-400B-883F-3C0C016A9C05}" type="pres">
      <dgm:prSet presAssocID="{F13B4A4E-5B8B-4350-AD30-9D060FE2EA0D}" presName="node" presStyleLbl="node1" presStyleIdx="2" presStyleCnt="5" custScaleX="262818" custScaleY="144561" custRadScaleRad="143558" custRadScaleInc="-1216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0239B4-211B-4D71-8427-66C508284B6D}" type="pres">
      <dgm:prSet presAssocID="{F13B4A4E-5B8B-4350-AD30-9D060FE2EA0D}" presName="spNode" presStyleCnt="0"/>
      <dgm:spPr/>
    </dgm:pt>
    <dgm:pt modelId="{DAD5CC5D-4170-489F-B42C-BDBD3FBDA76B}" type="pres">
      <dgm:prSet presAssocID="{4E5AD1F3-2A2A-415D-BBE7-AB2E5B99C279}" presName="sibTrans" presStyleLbl="sibTrans1D1" presStyleIdx="2" presStyleCnt="5"/>
      <dgm:spPr/>
      <dgm:t>
        <a:bodyPr/>
        <a:lstStyle/>
        <a:p>
          <a:endParaRPr lang="en-US"/>
        </a:p>
      </dgm:t>
    </dgm:pt>
    <dgm:pt modelId="{4DF656CE-255A-465E-8523-749BC2918E82}" type="pres">
      <dgm:prSet presAssocID="{7B9CFF08-35F4-47B3-BE8D-CE98DAB21690}" presName="node" presStyleLbl="node1" presStyleIdx="3" presStyleCnt="5" custScaleX="247371" custScaleY="133628" custRadScaleRad="128128" custRadScaleInc="1042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EFE33-0D31-44C9-B344-E217C2F5984C}" type="pres">
      <dgm:prSet presAssocID="{7B9CFF08-35F4-47B3-BE8D-CE98DAB21690}" presName="spNode" presStyleCnt="0"/>
      <dgm:spPr/>
    </dgm:pt>
    <dgm:pt modelId="{B4BDF394-A928-4F14-A243-E62CF03EE639}" type="pres">
      <dgm:prSet presAssocID="{27EABC1D-925E-434B-91ED-6A00B09D303C}" presName="sibTrans" presStyleLbl="sibTrans1D1" presStyleIdx="3" presStyleCnt="5"/>
      <dgm:spPr/>
      <dgm:t>
        <a:bodyPr/>
        <a:lstStyle/>
        <a:p>
          <a:endParaRPr lang="en-US"/>
        </a:p>
      </dgm:t>
    </dgm:pt>
    <dgm:pt modelId="{622E26AB-FE01-48C1-B883-F77E20A48654}" type="pres">
      <dgm:prSet presAssocID="{EEA577DC-D733-4569-ABCC-7C0764FF38E2}" presName="node" presStyleLbl="node1" presStyleIdx="4" presStyleCnt="5" custScaleX="182938" custScaleY="203256" custRadScaleRad="198339" custRadScaleInc="2318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F04349E7-E2C3-40C9-97A1-FBC51F49281B}" type="pres">
      <dgm:prSet presAssocID="{EEA577DC-D733-4569-ABCC-7C0764FF38E2}" presName="spNode" presStyleCnt="0"/>
      <dgm:spPr/>
    </dgm:pt>
    <dgm:pt modelId="{6C6EC9CD-2D0B-4E5A-89DB-A5BB5B5D7101}" type="pres">
      <dgm:prSet presAssocID="{0B737F88-789A-401B-AC4A-508C52078006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84996457-09AF-4783-83C9-9507D42F39FE}" type="presOf" srcId="{27EABC1D-925E-434B-91ED-6A00B09D303C}" destId="{B4BDF394-A928-4F14-A243-E62CF03EE639}" srcOrd="0" destOrd="0" presId="urn:microsoft.com/office/officeart/2005/8/layout/cycle5"/>
    <dgm:cxn modelId="{253F6D0B-9CB7-41D4-AA98-A658FD4913C0}" srcId="{53014831-0720-438A-A146-2C24FBD4928D}" destId="{2FCBE499-723E-405F-860D-947B5CA8FA76}" srcOrd="0" destOrd="0" parTransId="{5EB23222-C1DD-47A3-BFCD-E103FAF3F862}" sibTransId="{D1E65981-E59B-4ED6-93BE-F955C8DB5319}"/>
    <dgm:cxn modelId="{F01B0A24-6F73-4430-B22B-14A6BF995EF6}" type="presOf" srcId="{0B737F88-789A-401B-AC4A-508C52078006}" destId="{6C6EC9CD-2D0B-4E5A-89DB-A5BB5B5D7101}" srcOrd="0" destOrd="0" presId="urn:microsoft.com/office/officeart/2005/8/layout/cycle5"/>
    <dgm:cxn modelId="{9F246766-71F7-4C96-8F36-8CC019B0BC0B}" type="presOf" srcId="{1EE7B9EB-63BD-403E-BC9E-E5CD901F2D1A}" destId="{64A79ABD-39EB-487D-BCA8-6D36491665E9}" srcOrd="0" destOrd="0" presId="urn:microsoft.com/office/officeart/2005/8/layout/cycle5"/>
    <dgm:cxn modelId="{A25287DD-B96F-442E-8543-8102443E3054}" type="presOf" srcId="{53014831-0720-438A-A146-2C24FBD4928D}" destId="{7B1E5C2E-040A-4794-B944-A16A06C2CDAA}" srcOrd="0" destOrd="0" presId="urn:microsoft.com/office/officeart/2005/8/layout/cycle5"/>
    <dgm:cxn modelId="{559EE0D4-4A57-4974-9CAF-C64155D1C620}" type="presOf" srcId="{5167E0BC-76F8-4437-92C9-96F9690D71D5}" destId="{52472687-03E8-45CA-916C-51508C920078}" srcOrd="0" destOrd="0" presId="urn:microsoft.com/office/officeart/2005/8/layout/cycle5"/>
    <dgm:cxn modelId="{7EE090FA-86CD-4ABF-80FA-899308216083}" type="presOf" srcId="{EEA577DC-D733-4569-ABCC-7C0764FF38E2}" destId="{622E26AB-FE01-48C1-B883-F77E20A48654}" srcOrd="0" destOrd="0" presId="urn:microsoft.com/office/officeart/2005/8/layout/cycle5"/>
    <dgm:cxn modelId="{86C05C50-B62A-4E79-AF9E-A72956A0767B}" srcId="{53014831-0720-438A-A146-2C24FBD4928D}" destId="{EEA577DC-D733-4569-ABCC-7C0764FF38E2}" srcOrd="4" destOrd="0" parTransId="{6E2C20B2-2E8E-478F-A999-34F4549AB496}" sibTransId="{0B737F88-789A-401B-AC4A-508C52078006}"/>
    <dgm:cxn modelId="{F191BDC9-9236-47B7-8EB2-F82632B9B36E}" type="presOf" srcId="{D1E65981-E59B-4ED6-93BE-F955C8DB5319}" destId="{5EBD8314-C74A-4D21-AF5F-F3BFB684FBA2}" srcOrd="0" destOrd="0" presId="urn:microsoft.com/office/officeart/2005/8/layout/cycle5"/>
    <dgm:cxn modelId="{A2ED809D-AB59-4E91-8F68-CAE5149F8DA6}" type="presOf" srcId="{7B9CFF08-35F4-47B3-BE8D-CE98DAB21690}" destId="{4DF656CE-255A-465E-8523-749BC2918E82}" srcOrd="0" destOrd="0" presId="urn:microsoft.com/office/officeart/2005/8/layout/cycle5"/>
    <dgm:cxn modelId="{93F0CE64-0B45-4CB7-A5F2-8112B5D085FF}" type="presOf" srcId="{2FCBE499-723E-405F-860D-947B5CA8FA76}" destId="{DCCFA019-F5E8-4EC1-BB6C-728C0AD070E3}" srcOrd="0" destOrd="0" presId="urn:microsoft.com/office/officeart/2005/8/layout/cycle5"/>
    <dgm:cxn modelId="{F49DFA5E-F920-4377-8B72-729CD866CE94}" srcId="{53014831-0720-438A-A146-2C24FBD4928D}" destId="{7B9CFF08-35F4-47B3-BE8D-CE98DAB21690}" srcOrd="3" destOrd="0" parTransId="{A174795C-8831-43BC-8430-EE3E0CDFCCA0}" sibTransId="{27EABC1D-925E-434B-91ED-6A00B09D303C}"/>
    <dgm:cxn modelId="{1CBF3141-150E-4480-B539-C0EF1807DA72}" srcId="{53014831-0720-438A-A146-2C24FBD4928D}" destId="{5167E0BC-76F8-4437-92C9-96F9690D71D5}" srcOrd="1" destOrd="0" parTransId="{A88CC748-4A2C-4E87-A04F-96DE4702E8EC}" sibTransId="{1EE7B9EB-63BD-403E-BC9E-E5CD901F2D1A}"/>
    <dgm:cxn modelId="{A69B0BCE-65B4-44BF-B648-4C7A860CE352}" srcId="{53014831-0720-438A-A146-2C24FBD4928D}" destId="{F13B4A4E-5B8B-4350-AD30-9D060FE2EA0D}" srcOrd="2" destOrd="0" parTransId="{8BDD5284-421D-4EF1-B858-5AFBE3265518}" sibTransId="{4E5AD1F3-2A2A-415D-BBE7-AB2E5B99C279}"/>
    <dgm:cxn modelId="{F875545B-804E-4BF8-8CC4-F4C5E3B3E9DA}" type="presOf" srcId="{4E5AD1F3-2A2A-415D-BBE7-AB2E5B99C279}" destId="{DAD5CC5D-4170-489F-B42C-BDBD3FBDA76B}" srcOrd="0" destOrd="0" presId="urn:microsoft.com/office/officeart/2005/8/layout/cycle5"/>
    <dgm:cxn modelId="{4118FE47-3C2E-4432-9521-D731D4E342D5}" type="presOf" srcId="{F13B4A4E-5B8B-4350-AD30-9D060FE2EA0D}" destId="{220EF257-7B32-400B-883F-3C0C016A9C05}" srcOrd="0" destOrd="0" presId="urn:microsoft.com/office/officeart/2005/8/layout/cycle5"/>
    <dgm:cxn modelId="{D8FED709-4F83-4E80-B1DD-D93B9BD4CFEF}" type="presParOf" srcId="{7B1E5C2E-040A-4794-B944-A16A06C2CDAA}" destId="{DCCFA019-F5E8-4EC1-BB6C-728C0AD070E3}" srcOrd="0" destOrd="0" presId="urn:microsoft.com/office/officeart/2005/8/layout/cycle5"/>
    <dgm:cxn modelId="{6F6F6017-FED8-4C9F-842C-9CC3DEEFE9F7}" type="presParOf" srcId="{7B1E5C2E-040A-4794-B944-A16A06C2CDAA}" destId="{9B7A521B-DBD5-446D-A0DD-75184469E92E}" srcOrd="1" destOrd="0" presId="urn:microsoft.com/office/officeart/2005/8/layout/cycle5"/>
    <dgm:cxn modelId="{A6B60ADB-9C64-4F2B-BBD8-2EAEBD15D54A}" type="presParOf" srcId="{7B1E5C2E-040A-4794-B944-A16A06C2CDAA}" destId="{5EBD8314-C74A-4D21-AF5F-F3BFB684FBA2}" srcOrd="2" destOrd="0" presId="urn:microsoft.com/office/officeart/2005/8/layout/cycle5"/>
    <dgm:cxn modelId="{174CD05E-9DCA-48C7-970E-133F3D5F4FB1}" type="presParOf" srcId="{7B1E5C2E-040A-4794-B944-A16A06C2CDAA}" destId="{52472687-03E8-45CA-916C-51508C920078}" srcOrd="3" destOrd="0" presId="urn:microsoft.com/office/officeart/2005/8/layout/cycle5"/>
    <dgm:cxn modelId="{B844D3F4-4671-447E-B7F1-5BCE7299B37B}" type="presParOf" srcId="{7B1E5C2E-040A-4794-B944-A16A06C2CDAA}" destId="{05CD46C9-933D-4420-81DD-CB1C67835097}" srcOrd="4" destOrd="0" presId="urn:microsoft.com/office/officeart/2005/8/layout/cycle5"/>
    <dgm:cxn modelId="{CD05072C-BD89-4F82-9E40-DF8BE21F3959}" type="presParOf" srcId="{7B1E5C2E-040A-4794-B944-A16A06C2CDAA}" destId="{64A79ABD-39EB-487D-BCA8-6D36491665E9}" srcOrd="5" destOrd="0" presId="urn:microsoft.com/office/officeart/2005/8/layout/cycle5"/>
    <dgm:cxn modelId="{09FDD94E-7D27-49FC-9CCE-6E9844BCD0EE}" type="presParOf" srcId="{7B1E5C2E-040A-4794-B944-A16A06C2CDAA}" destId="{220EF257-7B32-400B-883F-3C0C016A9C05}" srcOrd="6" destOrd="0" presId="urn:microsoft.com/office/officeart/2005/8/layout/cycle5"/>
    <dgm:cxn modelId="{A35328DE-4EB5-4F29-B05C-B4D7053670DC}" type="presParOf" srcId="{7B1E5C2E-040A-4794-B944-A16A06C2CDAA}" destId="{DE0239B4-211B-4D71-8427-66C508284B6D}" srcOrd="7" destOrd="0" presId="urn:microsoft.com/office/officeart/2005/8/layout/cycle5"/>
    <dgm:cxn modelId="{1CC2952E-9E83-40F5-87C1-C28382511A9F}" type="presParOf" srcId="{7B1E5C2E-040A-4794-B944-A16A06C2CDAA}" destId="{DAD5CC5D-4170-489F-B42C-BDBD3FBDA76B}" srcOrd="8" destOrd="0" presId="urn:microsoft.com/office/officeart/2005/8/layout/cycle5"/>
    <dgm:cxn modelId="{6C5B9069-9BD2-4DA8-99B9-2FE69088F74F}" type="presParOf" srcId="{7B1E5C2E-040A-4794-B944-A16A06C2CDAA}" destId="{4DF656CE-255A-465E-8523-749BC2918E82}" srcOrd="9" destOrd="0" presId="urn:microsoft.com/office/officeart/2005/8/layout/cycle5"/>
    <dgm:cxn modelId="{E8A90A0E-AB9D-40D3-A693-8331F0F137CD}" type="presParOf" srcId="{7B1E5C2E-040A-4794-B944-A16A06C2CDAA}" destId="{ACFEFE33-0D31-44C9-B344-E217C2F5984C}" srcOrd="10" destOrd="0" presId="urn:microsoft.com/office/officeart/2005/8/layout/cycle5"/>
    <dgm:cxn modelId="{A26BBEC8-5CF7-4A8A-87F2-6BDDBEF80B00}" type="presParOf" srcId="{7B1E5C2E-040A-4794-B944-A16A06C2CDAA}" destId="{B4BDF394-A928-4F14-A243-E62CF03EE639}" srcOrd="11" destOrd="0" presId="urn:microsoft.com/office/officeart/2005/8/layout/cycle5"/>
    <dgm:cxn modelId="{0096F929-B28E-4B29-B5B6-B2BD7D7623F5}" type="presParOf" srcId="{7B1E5C2E-040A-4794-B944-A16A06C2CDAA}" destId="{622E26AB-FE01-48C1-B883-F77E20A48654}" srcOrd="12" destOrd="0" presId="urn:microsoft.com/office/officeart/2005/8/layout/cycle5"/>
    <dgm:cxn modelId="{681F61DF-30B4-4EA0-BEB8-0863BD81B12B}" type="presParOf" srcId="{7B1E5C2E-040A-4794-B944-A16A06C2CDAA}" destId="{F04349E7-E2C3-40C9-97A1-FBC51F49281B}" srcOrd="13" destOrd="0" presId="urn:microsoft.com/office/officeart/2005/8/layout/cycle5"/>
    <dgm:cxn modelId="{B4500FC4-3968-4194-AA78-DA7CEAE17329}" type="presParOf" srcId="{7B1E5C2E-040A-4794-B944-A16A06C2CDAA}" destId="{6C6EC9CD-2D0B-4E5A-89DB-A5BB5B5D7101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534A80-BDE9-4019-BFC2-64C37731ADFA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A2269D-697B-494B-A747-3E12E2F0ED69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Doza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të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para   </a:t>
          </a:r>
          <a:r>
            <a: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1899</a:t>
          </a:r>
        </a:p>
        <a:p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Doza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të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dyta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2841</a:t>
          </a:r>
        </a:p>
        <a:p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              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Doza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të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treta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13 672</a:t>
          </a:r>
        </a:p>
      </dgm:t>
    </dgm:pt>
    <dgm:pt modelId="{D9DCBF95-0044-4A9D-9CC1-F03590545D6B}" type="parTrans" cxnId="{2DA2EAA7-331A-4633-A5FB-D3B04D71DC01}">
      <dgm:prSet/>
      <dgm:spPr/>
      <dgm:t>
        <a:bodyPr/>
        <a:lstStyle/>
        <a:p>
          <a:endParaRPr lang="en-US"/>
        </a:p>
      </dgm:t>
    </dgm:pt>
    <dgm:pt modelId="{4D65877F-CEC3-407D-BFA5-58DBA6C12813}" type="sibTrans" cxnId="{2DA2EAA7-331A-4633-A5FB-D3B04D71DC01}">
      <dgm:prSet/>
      <dgm:spPr/>
      <dgm:t>
        <a:bodyPr/>
        <a:lstStyle/>
        <a:p>
          <a:endParaRPr lang="en-US"/>
        </a:p>
      </dgm:t>
    </dgm:pt>
    <dgm:pt modelId="{382581C8-0474-47DF-8463-508CF1BBFA43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Doza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të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para  </a:t>
          </a:r>
          <a:r>
            <a: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767</a:t>
          </a:r>
        </a:p>
        <a:p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Doza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të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dyta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1392</a:t>
          </a:r>
        </a:p>
        <a:p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            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Doza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të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treta</a:t>
          </a:r>
          <a:r>
            <a: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3345</a:t>
          </a:r>
        </a:p>
      </dgm:t>
    </dgm:pt>
    <dgm:pt modelId="{8E1A0EBC-B1DA-4C1E-AE1A-45A9F33A44D9}" type="parTrans" cxnId="{A2A608D9-D3F8-4F6D-92FB-5F72114532A5}">
      <dgm:prSet/>
      <dgm:spPr/>
      <dgm:t>
        <a:bodyPr/>
        <a:lstStyle/>
        <a:p>
          <a:endParaRPr lang="en-US"/>
        </a:p>
      </dgm:t>
    </dgm:pt>
    <dgm:pt modelId="{91835487-E425-42D5-B343-302AEA943C48}" type="sibTrans" cxnId="{A2A608D9-D3F8-4F6D-92FB-5F72114532A5}">
      <dgm:prSet/>
      <dgm:spPr/>
      <dgm:t>
        <a:bodyPr/>
        <a:lstStyle/>
        <a:p>
          <a:endParaRPr lang="en-US"/>
        </a:p>
      </dgm:t>
    </dgm:pt>
    <dgm:pt modelId="{E1BB96D1-D656-4AB4-914B-16C163A6349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283 421</a:t>
          </a:r>
        </a:p>
      </dgm:t>
    </dgm:pt>
    <dgm:pt modelId="{CEA75127-E254-40D8-9361-9C039530FB65}" type="parTrans" cxnId="{E5F12647-9835-42FD-AC0D-99712446F089}">
      <dgm:prSet/>
      <dgm:spPr/>
      <dgm:t>
        <a:bodyPr/>
        <a:lstStyle/>
        <a:p>
          <a:endParaRPr lang="en-US"/>
        </a:p>
      </dgm:t>
    </dgm:pt>
    <dgm:pt modelId="{16618034-6E80-4300-AF53-B5B18B1BAD29}" type="sibTrans" cxnId="{E5F12647-9835-42FD-AC0D-99712446F089}">
      <dgm:prSet/>
      <dgm:spPr/>
      <dgm:t>
        <a:bodyPr/>
        <a:lstStyle/>
        <a:p>
          <a:endParaRPr lang="en-US"/>
        </a:p>
      </dgm:t>
    </dgm:pt>
    <dgm:pt modelId="{C7505CF1-0599-492A-8AEE-EDB354954F9D}" type="pres">
      <dgm:prSet presAssocID="{F6534A80-BDE9-4019-BFC2-64C37731ADF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4DAEBDB-D17B-4B58-8ECE-0BB5CA628EAB}" type="pres">
      <dgm:prSet presAssocID="{F6534A80-BDE9-4019-BFC2-64C37731ADFA}" presName="Name1" presStyleCnt="0"/>
      <dgm:spPr/>
    </dgm:pt>
    <dgm:pt modelId="{D010053B-9C59-4DFA-8752-516BFC6696B3}" type="pres">
      <dgm:prSet presAssocID="{F6534A80-BDE9-4019-BFC2-64C37731ADFA}" presName="cycle" presStyleCnt="0"/>
      <dgm:spPr/>
    </dgm:pt>
    <dgm:pt modelId="{26573F9D-CC64-4F81-B7B0-A9936C473B5C}" type="pres">
      <dgm:prSet presAssocID="{F6534A80-BDE9-4019-BFC2-64C37731ADFA}" presName="srcNode" presStyleLbl="node1" presStyleIdx="0" presStyleCnt="3"/>
      <dgm:spPr/>
    </dgm:pt>
    <dgm:pt modelId="{15B01177-7290-4C34-A7ED-9EADF6527123}" type="pres">
      <dgm:prSet presAssocID="{F6534A80-BDE9-4019-BFC2-64C37731ADFA}" presName="conn" presStyleLbl="parChTrans1D2" presStyleIdx="0" presStyleCnt="1"/>
      <dgm:spPr/>
      <dgm:t>
        <a:bodyPr/>
        <a:lstStyle/>
        <a:p>
          <a:endParaRPr lang="en-US"/>
        </a:p>
      </dgm:t>
    </dgm:pt>
    <dgm:pt modelId="{D7895736-6D90-4392-A070-320730F37BF0}" type="pres">
      <dgm:prSet presAssocID="{F6534A80-BDE9-4019-BFC2-64C37731ADFA}" presName="extraNode" presStyleLbl="node1" presStyleIdx="0" presStyleCnt="3"/>
      <dgm:spPr/>
    </dgm:pt>
    <dgm:pt modelId="{72C35ABD-2EE7-4DA8-ABB3-BDD6E535A0A4}" type="pres">
      <dgm:prSet presAssocID="{F6534A80-BDE9-4019-BFC2-64C37731ADFA}" presName="dstNode" presStyleLbl="node1" presStyleIdx="0" presStyleCnt="3"/>
      <dgm:spPr/>
    </dgm:pt>
    <dgm:pt modelId="{0B6E5D61-1649-432F-BB39-C6020EB07A47}" type="pres">
      <dgm:prSet presAssocID="{90A2269D-697B-494B-A747-3E12E2F0ED69}" presName="text_1" presStyleLbl="node1" presStyleIdx="0" presStyleCnt="3" custScaleY="124508" custLinFactNeighborX="-727" custLinFactNeighborY="-107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4B005-6D13-4999-97E2-5C371D6D7495}" type="pres">
      <dgm:prSet presAssocID="{90A2269D-697B-494B-A747-3E12E2F0ED69}" presName="accent_1" presStyleCnt="0"/>
      <dgm:spPr/>
    </dgm:pt>
    <dgm:pt modelId="{41899C74-CC93-4AC0-8CDC-E7AE54DFA182}" type="pres">
      <dgm:prSet presAssocID="{90A2269D-697B-494B-A747-3E12E2F0ED69}" presName="accentRepeatNode" presStyleLbl="solidFgAcc1" presStyleIdx="0" presStyleCnt="3"/>
      <dgm:spPr/>
    </dgm:pt>
    <dgm:pt modelId="{5129011E-7819-442A-9C9B-76F6BC3EABA8}" type="pres">
      <dgm:prSet presAssocID="{382581C8-0474-47DF-8463-508CF1BBFA43}" presName="text_2" presStyleLbl="node1" presStyleIdx="1" presStyleCnt="3" custScaleY="1251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AF6F04-2FE6-4A94-8077-F54311CCC29D}" type="pres">
      <dgm:prSet presAssocID="{382581C8-0474-47DF-8463-508CF1BBFA43}" presName="accent_2" presStyleCnt="0"/>
      <dgm:spPr/>
    </dgm:pt>
    <dgm:pt modelId="{01E4104F-D028-48C9-B37A-AA5D651CB075}" type="pres">
      <dgm:prSet presAssocID="{382581C8-0474-47DF-8463-508CF1BBFA43}" presName="accentRepeatNode" presStyleLbl="solidFgAcc1" presStyleIdx="1" presStyleCnt="3"/>
      <dgm:spPr/>
    </dgm:pt>
    <dgm:pt modelId="{13A404D0-3D1B-413B-B1E2-553A1E44C42E}" type="pres">
      <dgm:prSet presAssocID="{E1BB96D1-D656-4AB4-914B-16C163A63497}" presName="text_3" presStyleLbl="node1" presStyleIdx="2" presStyleCnt="3" custLinFactNeighborX="8209" custLinFactNeighborY="-72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733D26-FA80-437F-8547-56429E47F244}" type="pres">
      <dgm:prSet presAssocID="{E1BB96D1-D656-4AB4-914B-16C163A63497}" presName="accent_3" presStyleCnt="0"/>
      <dgm:spPr/>
    </dgm:pt>
    <dgm:pt modelId="{25720BB4-6477-4AC0-8D46-21969E1CB1AF}" type="pres">
      <dgm:prSet presAssocID="{E1BB96D1-D656-4AB4-914B-16C163A63497}" presName="accentRepeatNode" presStyleLbl="solidFgAcc1" presStyleIdx="2" presStyleCnt="3"/>
      <dgm:spPr/>
    </dgm:pt>
  </dgm:ptLst>
  <dgm:cxnLst>
    <dgm:cxn modelId="{2BB13229-0541-4621-A8CF-28D50CC089F0}" type="presOf" srcId="{F6534A80-BDE9-4019-BFC2-64C37731ADFA}" destId="{C7505CF1-0599-492A-8AEE-EDB354954F9D}" srcOrd="0" destOrd="0" presId="urn:microsoft.com/office/officeart/2008/layout/VerticalCurvedList"/>
    <dgm:cxn modelId="{AF313772-8DBA-4493-85B8-472FF64DD299}" type="presOf" srcId="{E1BB96D1-D656-4AB4-914B-16C163A63497}" destId="{13A404D0-3D1B-413B-B1E2-553A1E44C42E}" srcOrd="0" destOrd="0" presId="urn:microsoft.com/office/officeart/2008/layout/VerticalCurvedList"/>
    <dgm:cxn modelId="{E6C66DF0-EDC0-4871-B715-ACD88C6135FB}" type="presOf" srcId="{382581C8-0474-47DF-8463-508CF1BBFA43}" destId="{5129011E-7819-442A-9C9B-76F6BC3EABA8}" srcOrd="0" destOrd="0" presId="urn:microsoft.com/office/officeart/2008/layout/VerticalCurvedList"/>
    <dgm:cxn modelId="{48C2A795-14FD-4483-A399-13FD3CCA0C32}" type="presOf" srcId="{90A2269D-697B-494B-A747-3E12E2F0ED69}" destId="{0B6E5D61-1649-432F-BB39-C6020EB07A47}" srcOrd="0" destOrd="0" presId="urn:microsoft.com/office/officeart/2008/layout/VerticalCurvedList"/>
    <dgm:cxn modelId="{89423007-C6E1-4148-9D85-0F1D38F50218}" type="presOf" srcId="{4D65877F-CEC3-407D-BFA5-58DBA6C12813}" destId="{15B01177-7290-4C34-A7ED-9EADF6527123}" srcOrd="0" destOrd="0" presId="urn:microsoft.com/office/officeart/2008/layout/VerticalCurvedList"/>
    <dgm:cxn modelId="{2DA2EAA7-331A-4633-A5FB-D3B04D71DC01}" srcId="{F6534A80-BDE9-4019-BFC2-64C37731ADFA}" destId="{90A2269D-697B-494B-A747-3E12E2F0ED69}" srcOrd="0" destOrd="0" parTransId="{D9DCBF95-0044-4A9D-9CC1-F03590545D6B}" sibTransId="{4D65877F-CEC3-407D-BFA5-58DBA6C12813}"/>
    <dgm:cxn modelId="{E5F12647-9835-42FD-AC0D-99712446F089}" srcId="{F6534A80-BDE9-4019-BFC2-64C37731ADFA}" destId="{E1BB96D1-D656-4AB4-914B-16C163A63497}" srcOrd="2" destOrd="0" parTransId="{CEA75127-E254-40D8-9361-9C039530FB65}" sibTransId="{16618034-6E80-4300-AF53-B5B18B1BAD29}"/>
    <dgm:cxn modelId="{A2A608D9-D3F8-4F6D-92FB-5F72114532A5}" srcId="{F6534A80-BDE9-4019-BFC2-64C37731ADFA}" destId="{382581C8-0474-47DF-8463-508CF1BBFA43}" srcOrd="1" destOrd="0" parTransId="{8E1A0EBC-B1DA-4C1E-AE1A-45A9F33A44D9}" sibTransId="{91835487-E425-42D5-B343-302AEA943C48}"/>
    <dgm:cxn modelId="{9A3AD4F1-6047-4D5D-BF5D-9B69BBF40FCB}" type="presParOf" srcId="{C7505CF1-0599-492A-8AEE-EDB354954F9D}" destId="{84DAEBDB-D17B-4B58-8ECE-0BB5CA628EAB}" srcOrd="0" destOrd="0" presId="urn:microsoft.com/office/officeart/2008/layout/VerticalCurvedList"/>
    <dgm:cxn modelId="{4D64DBD0-1D91-4788-9630-9C47B5166429}" type="presParOf" srcId="{84DAEBDB-D17B-4B58-8ECE-0BB5CA628EAB}" destId="{D010053B-9C59-4DFA-8752-516BFC6696B3}" srcOrd="0" destOrd="0" presId="urn:microsoft.com/office/officeart/2008/layout/VerticalCurvedList"/>
    <dgm:cxn modelId="{E25B6949-DA1A-4777-9812-1F39F2DFC640}" type="presParOf" srcId="{D010053B-9C59-4DFA-8752-516BFC6696B3}" destId="{26573F9D-CC64-4F81-B7B0-A9936C473B5C}" srcOrd="0" destOrd="0" presId="urn:microsoft.com/office/officeart/2008/layout/VerticalCurvedList"/>
    <dgm:cxn modelId="{990AE2CA-37AA-4AB1-8F85-B8EBBEE8804C}" type="presParOf" srcId="{D010053B-9C59-4DFA-8752-516BFC6696B3}" destId="{15B01177-7290-4C34-A7ED-9EADF6527123}" srcOrd="1" destOrd="0" presId="urn:microsoft.com/office/officeart/2008/layout/VerticalCurvedList"/>
    <dgm:cxn modelId="{12F8D6E8-DFDA-4203-A1D2-2CB77774557F}" type="presParOf" srcId="{D010053B-9C59-4DFA-8752-516BFC6696B3}" destId="{D7895736-6D90-4392-A070-320730F37BF0}" srcOrd="2" destOrd="0" presId="urn:microsoft.com/office/officeart/2008/layout/VerticalCurvedList"/>
    <dgm:cxn modelId="{DA50295A-D9C7-433F-9690-9881CFD49029}" type="presParOf" srcId="{D010053B-9C59-4DFA-8752-516BFC6696B3}" destId="{72C35ABD-2EE7-4DA8-ABB3-BDD6E535A0A4}" srcOrd="3" destOrd="0" presId="urn:microsoft.com/office/officeart/2008/layout/VerticalCurvedList"/>
    <dgm:cxn modelId="{A967139A-1895-47AB-B746-ED9800F68857}" type="presParOf" srcId="{84DAEBDB-D17B-4B58-8ECE-0BB5CA628EAB}" destId="{0B6E5D61-1649-432F-BB39-C6020EB07A47}" srcOrd="1" destOrd="0" presId="urn:microsoft.com/office/officeart/2008/layout/VerticalCurvedList"/>
    <dgm:cxn modelId="{0B79E06B-763B-4EAC-98B9-21BA6B918A90}" type="presParOf" srcId="{84DAEBDB-D17B-4B58-8ECE-0BB5CA628EAB}" destId="{BE14B005-6D13-4999-97E2-5C371D6D7495}" srcOrd="2" destOrd="0" presId="urn:microsoft.com/office/officeart/2008/layout/VerticalCurvedList"/>
    <dgm:cxn modelId="{672F96A6-D8D6-4810-B1E3-C6B7B43F019B}" type="presParOf" srcId="{BE14B005-6D13-4999-97E2-5C371D6D7495}" destId="{41899C74-CC93-4AC0-8CDC-E7AE54DFA182}" srcOrd="0" destOrd="0" presId="urn:microsoft.com/office/officeart/2008/layout/VerticalCurvedList"/>
    <dgm:cxn modelId="{507AB6BA-4CA9-47E2-9BFC-476EB6CB9AEB}" type="presParOf" srcId="{84DAEBDB-D17B-4B58-8ECE-0BB5CA628EAB}" destId="{5129011E-7819-442A-9C9B-76F6BC3EABA8}" srcOrd="3" destOrd="0" presId="urn:microsoft.com/office/officeart/2008/layout/VerticalCurvedList"/>
    <dgm:cxn modelId="{9A55F5B3-038F-4E7D-9930-40F9FE26EAA2}" type="presParOf" srcId="{84DAEBDB-D17B-4B58-8ECE-0BB5CA628EAB}" destId="{42AF6F04-2FE6-4A94-8077-F54311CCC29D}" srcOrd="4" destOrd="0" presId="urn:microsoft.com/office/officeart/2008/layout/VerticalCurvedList"/>
    <dgm:cxn modelId="{493ACEF3-4462-47BF-896A-E878B11E31B6}" type="presParOf" srcId="{42AF6F04-2FE6-4A94-8077-F54311CCC29D}" destId="{01E4104F-D028-48C9-B37A-AA5D651CB075}" srcOrd="0" destOrd="0" presId="urn:microsoft.com/office/officeart/2008/layout/VerticalCurvedList"/>
    <dgm:cxn modelId="{D5538BA3-9178-4C72-82C6-B5FCAFE2671F}" type="presParOf" srcId="{84DAEBDB-D17B-4B58-8ECE-0BB5CA628EAB}" destId="{13A404D0-3D1B-413B-B1E2-553A1E44C42E}" srcOrd="5" destOrd="0" presId="urn:microsoft.com/office/officeart/2008/layout/VerticalCurvedList"/>
    <dgm:cxn modelId="{720A6AC4-1CF1-407B-A88A-C15D4D571B15}" type="presParOf" srcId="{84DAEBDB-D17B-4B58-8ECE-0BB5CA628EAB}" destId="{98733D26-FA80-437F-8547-56429E47F244}" srcOrd="6" destOrd="0" presId="urn:microsoft.com/office/officeart/2008/layout/VerticalCurvedList"/>
    <dgm:cxn modelId="{BF352DAC-6AB3-4168-A5F4-736D65479C14}" type="presParOf" srcId="{98733D26-FA80-437F-8547-56429E47F244}" destId="{25720BB4-6477-4AC0-8D46-21969E1CB1A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98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884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48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65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33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030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12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274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0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502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991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5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3.xml"/><Relationship Id="rId4" Type="http://schemas.openxmlformats.org/officeDocument/2006/relationships/chart" Target="../charts/char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hipwallpaper.com/radiology-backgrounds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erve.com/napua/menaxhimi-i-baz-s-s-t-dh-nave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k.rks-gov.net/prishtina/Files/banner/Prishtina_sq.aspx?width=993&amp;height=1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789" y="281636"/>
            <a:ext cx="3664422" cy="757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575035" y="2308142"/>
            <a:ext cx="7162800" cy="16989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i="1" dirty="0">
                <a:ln/>
                <a:solidFill>
                  <a:schemeClr val="accent3"/>
                </a:solidFill>
                <a:latin typeface="Cambria" panose="02040503050406030204" pitchFamily="18" charset="0"/>
              </a:rPr>
              <a:t/>
            </a:r>
            <a:br>
              <a:rPr lang="en-US" sz="3200" b="1" i="1" dirty="0">
                <a:ln/>
                <a:solidFill>
                  <a:schemeClr val="accent3"/>
                </a:solidFill>
                <a:latin typeface="Cambria" panose="02040503050406030204" pitchFamily="18" charset="0"/>
              </a:rPr>
            </a:br>
            <a:r>
              <a:rPr lang="en-US" sz="2800" b="1" i="1" dirty="0">
                <a:ln/>
                <a:solidFill>
                  <a:srgbClr val="002060"/>
                </a:solidFill>
                <a:latin typeface="Stencil" pitchFamily="82" charset="0"/>
              </a:rPr>
              <a:t>RAPORT  VJETOR I </a:t>
            </a:r>
            <a:r>
              <a:rPr lang="en-US" sz="28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shËrbimeve</a:t>
            </a:r>
            <a:r>
              <a:rPr lang="en-US" sz="2800" b="1" i="1" dirty="0">
                <a:ln/>
                <a:solidFill>
                  <a:srgbClr val="002060"/>
                </a:solidFill>
                <a:latin typeface="Stencil" pitchFamily="82" charset="0"/>
              </a:rPr>
              <a:t>   </a:t>
            </a:r>
            <a:r>
              <a:rPr lang="en-US" sz="28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shËndetËsore</a:t>
            </a:r>
            <a:r>
              <a:rPr lang="en-US" sz="2800" b="1" i="1" dirty="0">
                <a:ln/>
                <a:solidFill>
                  <a:srgbClr val="002060"/>
                </a:solidFill>
                <a:latin typeface="Stencil" pitchFamily="82" charset="0"/>
              </a:rPr>
              <a:t> -2021</a:t>
            </a:r>
            <a:r>
              <a:rPr lang="en-US" sz="2800" b="1" dirty="0">
                <a:ln/>
                <a:solidFill>
                  <a:srgbClr val="002060"/>
                </a:solidFill>
              </a:rPr>
              <a:t/>
            </a:r>
            <a:br>
              <a:rPr lang="en-US" sz="2800" b="1" dirty="0">
                <a:ln/>
                <a:solidFill>
                  <a:srgbClr val="002060"/>
                </a:solidFill>
              </a:rPr>
            </a:br>
            <a:endParaRPr lang="en-US" sz="2800" b="1" i="1" dirty="0">
              <a:ln/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52523" y="5307009"/>
            <a:ext cx="324919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2400" b="1" i="1" dirty="0">
                <a:ln/>
                <a:solidFill>
                  <a:sysClr val="windowText" lastClr="000000"/>
                </a:solidFill>
                <a:latin typeface="Cambria" panose="02040503050406030204" pitchFamily="18" charset="0"/>
              </a:rPr>
              <a:t>P</a:t>
            </a:r>
            <a:r>
              <a:rPr lang="sq-AL" sz="2400" b="1" i="1" dirty="0">
                <a:ln/>
                <a:solidFill>
                  <a:sysClr val="windowText" lastClr="000000"/>
                </a:solidFill>
                <a:latin typeface="Cambria" panose="02040503050406030204" pitchFamily="18" charset="0"/>
              </a:rPr>
              <a:t>unoi</a:t>
            </a:r>
            <a:r>
              <a:rPr lang="en-US" sz="2400" b="1" i="1" dirty="0">
                <a:ln/>
                <a:solidFill>
                  <a:sysClr val="windowText" lastClr="000000"/>
                </a:solidFill>
                <a:latin typeface="Cambria" panose="02040503050406030204" pitchFamily="18" charset="0"/>
              </a:rPr>
              <a:t> :</a:t>
            </a:r>
          </a:p>
          <a:p>
            <a:r>
              <a:rPr lang="en-US" sz="2400" b="1" i="1" dirty="0" err="1">
                <a:ln/>
                <a:solidFill>
                  <a:sysClr val="windowText" lastClr="000000"/>
                </a:solidFill>
                <a:latin typeface="Cambria" panose="02040503050406030204" pitchFamily="18" charset="0"/>
              </a:rPr>
              <a:t>Arjeta</a:t>
            </a:r>
            <a:r>
              <a:rPr lang="en-US" sz="2400" b="1" i="1" dirty="0">
                <a:ln/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2400" b="1" i="1" dirty="0" err="1">
                <a:ln/>
                <a:solidFill>
                  <a:sysClr val="windowText" lastClr="000000"/>
                </a:solidFill>
                <a:latin typeface="Cambria" panose="02040503050406030204" pitchFamily="18" charset="0"/>
              </a:rPr>
              <a:t>Hamzai-Shaqiri</a:t>
            </a:r>
            <a:endParaRPr lang="en-US" sz="2400" b="1" i="1" dirty="0">
              <a:ln/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8" y="5307009"/>
            <a:ext cx="2650729" cy="129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9146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51FE1F-48A7-4FE9-A9AA-40DFF0D0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81025"/>
            <a:ext cx="10525125" cy="1109663"/>
          </a:xfrm>
        </p:spPr>
        <p:txBody>
          <a:bodyPr>
            <a:normAutofit fontScale="90000"/>
          </a:bodyPr>
          <a:lstStyle/>
          <a:p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US" sz="27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VIZITAT MJEKËSORE NË QKMF – 2021</a:t>
            </a:r>
            <a:br>
              <a:rPr lang="en-US" sz="27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7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  ( 1 033 192)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</a:t>
            </a: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="" xmlns:a16="http://schemas.microsoft.com/office/drawing/2014/main" id="{EB401625-5F3F-413C-998C-CD7EE860E8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9971757"/>
              </p:ext>
            </p:extLst>
          </p:nvPr>
        </p:nvGraphicFramePr>
        <p:xfrm>
          <a:off x="361951" y="1219200"/>
          <a:ext cx="11582400" cy="5057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829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984" y="841630"/>
            <a:ext cx="10515600" cy="86182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VIZITAT MJEKËSORE NË AMF – 2021</a:t>
            </a:r>
            <a:b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          </a:t>
            </a: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( 19 737)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6740737"/>
              </p:ext>
            </p:extLst>
          </p:nvPr>
        </p:nvGraphicFramePr>
        <p:xfrm>
          <a:off x="393563" y="1369952"/>
          <a:ext cx="11228173" cy="5008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9D894E24-1AF3-4BE5-AA51-0AF128357C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8413666"/>
              </p:ext>
            </p:extLst>
          </p:nvPr>
        </p:nvGraphicFramePr>
        <p:xfrm>
          <a:off x="899984" y="1767840"/>
          <a:ext cx="10042336" cy="3817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4248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CA11E0-2802-4FA5-A5BF-63533B019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MESATARJA DITORE E VIZITAVE MJEKËSORE SIPAS QENDRAVE</a:t>
            </a:r>
            <a:endParaRPr lang="en-US" sz="28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3A733F22-B058-4CDE-BA1D-F152B6B099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2128011"/>
              </p:ext>
            </p:extLst>
          </p:nvPr>
        </p:nvGraphicFramePr>
        <p:xfrm>
          <a:off x="613611" y="1528011"/>
          <a:ext cx="10900610" cy="4648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6615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E4A22D-68B1-42A6-810E-ED8C4DC0A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15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MESATARJA DITORE E VIZITAVE MJEKËSORE NË AMF</a:t>
            </a:r>
            <a:endParaRPr lang="en-US" sz="28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00000000-0008-0000-19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00000000-0008-0000-1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1027909"/>
              </p:ext>
            </p:extLst>
          </p:nvPr>
        </p:nvGraphicFramePr>
        <p:xfrm>
          <a:off x="838200" y="1523999"/>
          <a:ext cx="10346635" cy="4968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940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4575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lang="en-US" sz="2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VIZITAT MJEKËSORE NË NJËSITË E QKMF-</a:t>
            </a:r>
            <a:r>
              <a:rPr lang="en-US" sz="2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së</a:t>
            </a:r>
            <a:r>
              <a:rPr lang="en-US" sz="2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2021</a:t>
            </a:r>
            <a:endParaRPr lang="en-US" sz="25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141298"/>
              </p:ext>
            </p:extLst>
          </p:nvPr>
        </p:nvGraphicFramePr>
        <p:xfrm>
          <a:off x="1019432" y="169068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C43B2483-782C-470F-AF40-70CB982B3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3365441"/>
              </p:ext>
            </p:extLst>
          </p:nvPr>
        </p:nvGraphicFramePr>
        <p:xfrm>
          <a:off x="900808" y="1409700"/>
          <a:ext cx="1027176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0572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5FF1CD-180E-4B24-94FA-B9D82E30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MESATARJA DITORE E VIZITAVE MJEKËSORE NË QKMF</a:t>
            </a:r>
            <a:endParaRPr lang="en-US" sz="28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2B23C3F8-CF9D-4869-B9B5-9F44341D1B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7277337"/>
              </p:ext>
            </p:extLst>
          </p:nvPr>
        </p:nvGraphicFramePr>
        <p:xfrm>
          <a:off x="1010092" y="1825625"/>
          <a:ext cx="10343707" cy="3745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3EF69E1B-0F69-4491-88B4-FFC2729631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9364477"/>
              </p:ext>
            </p:extLst>
          </p:nvPr>
        </p:nvGraphicFramePr>
        <p:xfrm>
          <a:off x="1383632" y="1690689"/>
          <a:ext cx="9541042" cy="416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04515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D4D0FC-A61A-4974-9981-DB4314B4D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</a:t>
            </a:r>
            <a:r>
              <a:rPr lang="sq-AL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BASHKËPAGESAT NË PËRQINDJE-QKMF</a:t>
            </a:r>
            <a:endParaRPr lang="en-US" sz="28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46599273-F5C3-4078-8224-325016D3F0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1570575"/>
              </p:ext>
            </p:extLst>
          </p:nvPr>
        </p:nvGraphicFramePr>
        <p:xfrm>
          <a:off x="733647" y="1690688"/>
          <a:ext cx="10620153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46599273-F5C3-4078-8224-325016D3F0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0368335"/>
              </p:ext>
            </p:extLst>
          </p:nvPr>
        </p:nvGraphicFramePr>
        <p:xfrm>
          <a:off x="1095632" y="1690688"/>
          <a:ext cx="9992498" cy="4257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60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q-AL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PËRQINDJA E BASHKËPAGESË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sq-AL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NË QKMF (njësitë)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id="{F61F038E-AA81-4C51-806B-9822BF3A8A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34863"/>
              </p:ext>
            </p:extLst>
          </p:nvPr>
        </p:nvGraphicFramePr>
        <p:xfrm>
          <a:off x="838200" y="1690688"/>
          <a:ext cx="10515600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F61F038E-AA81-4C51-806B-9822BF3A8A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9132860"/>
              </p:ext>
            </p:extLst>
          </p:nvPr>
        </p:nvGraphicFramePr>
        <p:xfrm>
          <a:off x="1515762" y="1935892"/>
          <a:ext cx="9143999" cy="3739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2383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sq-AL" sz="2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REFERIMET JASHTË KUJDESIT PARËSOR SHËNDETËSOR</a:t>
            </a:r>
            <a:r>
              <a:rPr lang="en-US" sz="2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( </a:t>
            </a:r>
            <a:r>
              <a:rPr lang="en-US" sz="2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vizitat</a:t>
            </a:r>
            <a:r>
              <a:rPr lang="en-US" sz="2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konsultative</a:t>
            </a:r>
            <a:r>
              <a:rPr lang="en-US" sz="2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00000000-0008-0000-04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4717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6023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sq-AL" sz="2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REFERIMET JASHTË KUJDESIT PARËSOR SHËNDETËSOR</a:t>
            </a:r>
            <a:r>
              <a:rPr lang="en-US" sz="2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(</a:t>
            </a:r>
            <a:r>
              <a:rPr lang="en-US" sz="2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në</a:t>
            </a:r>
            <a:r>
              <a:rPr lang="en-US" sz="2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shërbime</a:t>
            </a:r>
            <a:r>
              <a:rPr lang="en-US" sz="2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laboratorike</a:t>
            </a:r>
            <a:r>
              <a:rPr lang="en-US" sz="2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dhe</a:t>
            </a:r>
            <a:r>
              <a:rPr lang="en-US" sz="2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Rtg</a:t>
            </a:r>
            <a:r>
              <a:rPr lang="en-US" sz="2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5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8411341"/>
              </p:ext>
            </p:extLst>
          </p:nvPr>
        </p:nvGraphicFramePr>
        <p:xfrm>
          <a:off x="589547" y="1600200"/>
          <a:ext cx="10764253" cy="4576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269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68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8324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q-AL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sq-AL" sz="2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REFERIMET E PACIENTËVE NË EMERGJENCË</a:t>
            </a:r>
            <a:endParaRPr lang="sq-AL" sz="2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0316891"/>
              </p:ext>
            </p:extLst>
          </p:nvPr>
        </p:nvGraphicFramePr>
        <p:xfrm>
          <a:off x="2519915" y="2041452"/>
          <a:ext cx="6826104" cy="373202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130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130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24754">
                <a:tc>
                  <a:txBody>
                    <a:bodyPr/>
                    <a:lstStyle/>
                    <a:p>
                      <a:r>
                        <a:rPr lang="sq-AL" sz="2200" b="0" dirty="0"/>
                        <a:t>           </a:t>
                      </a:r>
                    </a:p>
                    <a:p>
                      <a:r>
                        <a:rPr lang="sq-AL" sz="2200" b="0" dirty="0"/>
                        <a:t>       </a:t>
                      </a:r>
                    </a:p>
                    <a:p>
                      <a:r>
                        <a:rPr lang="sq-AL" sz="2200" b="0" dirty="0"/>
                        <a:t>        </a:t>
                      </a:r>
                      <a:r>
                        <a:rPr lang="sq-AL" sz="2200" b="1" dirty="0">
                          <a:solidFill>
                            <a:schemeClr val="tx1"/>
                          </a:solidFill>
                        </a:rPr>
                        <a:t>Mjekësia</a:t>
                      </a:r>
                      <a:r>
                        <a:rPr lang="sq-AL" sz="22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sq-AL" sz="2200" b="1" baseline="0" dirty="0">
                          <a:solidFill>
                            <a:schemeClr val="tx1"/>
                          </a:solidFill>
                        </a:rPr>
                        <a:t>amiljare</a:t>
                      </a:r>
                      <a:endParaRPr lang="sq-AL" sz="2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q-AL" b="0" dirty="0"/>
                        <a:t>         </a:t>
                      </a:r>
                    </a:p>
                    <a:p>
                      <a:endParaRPr lang="sq-AL" b="0" dirty="0"/>
                    </a:p>
                    <a:p>
                      <a:r>
                        <a:rPr lang="en-US" sz="2000" b="0" dirty="0"/>
                        <a:t>  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11763 </a:t>
                      </a:r>
                      <a:r>
                        <a:rPr lang="sq-AL" sz="2200" b="1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32</a:t>
                      </a:r>
                      <a:r>
                        <a:rPr lang="sq-AL" sz="2200" b="1" dirty="0">
                          <a:solidFill>
                            <a:schemeClr val="tx1"/>
                          </a:solidFill>
                        </a:rPr>
                        <a:t>  pac.në ditë</a:t>
                      </a:r>
                      <a:endParaRPr lang="sq-AL" sz="2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4499">
                <a:tc>
                  <a:txBody>
                    <a:bodyPr/>
                    <a:lstStyle/>
                    <a:p>
                      <a:r>
                        <a:rPr lang="sq-AL" sz="2200" dirty="0"/>
                        <a:t>            </a:t>
                      </a:r>
                    </a:p>
                    <a:p>
                      <a:r>
                        <a:rPr lang="sq-AL" sz="2200" b="1" dirty="0"/>
                        <a:t>                 Pediatria</a:t>
                      </a:r>
                      <a:endParaRPr lang="sq-AL" sz="2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q-AL" dirty="0"/>
                        <a:t>   </a:t>
                      </a:r>
                    </a:p>
                    <a:p>
                      <a:r>
                        <a:rPr lang="sq-AL" dirty="0"/>
                        <a:t>  </a:t>
                      </a:r>
                      <a:r>
                        <a:rPr lang="en-US" sz="2200" b="1" dirty="0"/>
                        <a:t>430</a:t>
                      </a:r>
                      <a:r>
                        <a:rPr lang="sq-AL" sz="2200" b="1" dirty="0"/>
                        <a:t>  / </a:t>
                      </a:r>
                      <a:r>
                        <a:rPr lang="en-US" sz="2200" b="1" dirty="0"/>
                        <a:t>2</a:t>
                      </a:r>
                      <a:r>
                        <a:rPr lang="sq-AL" sz="2200" b="1" dirty="0"/>
                        <a:t> pac. në ditë</a:t>
                      </a:r>
                      <a:endParaRPr lang="sq-AL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92774">
                <a:tc>
                  <a:txBody>
                    <a:bodyPr/>
                    <a:lstStyle/>
                    <a:p>
                      <a:r>
                        <a:rPr lang="sq-AL" b="1" dirty="0">
                          <a:solidFill>
                            <a:srgbClr val="FF0000"/>
                          </a:solidFill>
                        </a:rPr>
                        <a:t>           </a:t>
                      </a:r>
                    </a:p>
                    <a:p>
                      <a:r>
                        <a:rPr lang="sq-AL" sz="2200" b="1" dirty="0">
                          <a:solidFill>
                            <a:srgbClr val="FF0000"/>
                          </a:solidFill>
                        </a:rPr>
                        <a:t>                   Totali</a:t>
                      </a:r>
                      <a:endParaRPr lang="sq-AL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q-AL" b="1" dirty="0">
                          <a:solidFill>
                            <a:srgbClr val="FF0000"/>
                          </a:solidFill>
                        </a:rPr>
                        <a:t>  </a:t>
                      </a:r>
                    </a:p>
                    <a:p>
                      <a:r>
                        <a:rPr lang="sq-AL" sz="2200" b="1" dirty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12193</a:t>
                      </a:r>
                      <a:r>
                        <a:rPr lang="sq-AL" sz="2200" b="1" dirty="0">
                          <a:solidFill>
                            <a:srgbClr val="FF0000"/>
                          </a:solidFill>
                        </a:rPr>
                        <a:t> / 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34</a:t>
                      </a:r>
                      <a:r>
                        <a:rPr lang="sq-AL" sz="2200" b="1" dirty="0">
                          <a:solidFill>
                            <a:srgbClr val="FF0000"/>
                          </a:solidFill>
                        </a:rPr>
                        <a:t> pac.në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sq-AL" sz="2200" b="1" dirty="0">
                          <a:solidFill>
                            <a:srgbClr val="FF0000"/>
                          </a:solidFill>
                        </a:rPr>
                        <a:t>ditë</a:t>
                      </a:r>
                      <a:endParaRPr lang="sq-AL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339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q-AL" sz="2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VIZITAT MJEKËSORE SIPAS GRUPMOSHAVE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2676852"/>
              </p:ext>
            </p:extLst>
          </p:nvPr>
        </p:nvGraphicFramePr>
        <p:xfrm>
          <a:off x="627321" y="1690688"/>
          <a:ext cx="10726479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0448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q-AL" sz="2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VIZITAT MJEKËSORE SIPAS VENDBANIMIT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015632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0943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q-AL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RAPORT I SEKTORIT </a:t>
            </a:r>
            <a:br>
              <a:rPr lang="sq-AL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q-AL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TË MJEKËSISË FAMILJARE</a:t>
            </a:r>
          </a:p>
        </p:txBody>
      </p:sp>
      <p:sp>
        <p:nvSpPr>
          <p:cNvPr id="6" name="AutoShape 4" descr="Image result for health insuran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Image result for medical healthcare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973" y="2190740"/>
            <a:ext cx="4118919" cy="359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426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3715D9-64D4-4264-95F2-4F3D729ED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6336" cy="1325563"/>
          </a:xfrm>
        </p:spPr>
        <p:txBody>
          <a:bodyPr>
            <a:normAutofit/>
          </a:bodyPr>
          <a:lstStyle/>
          <a:p>
            <a:r>
              <a:rPr lang="en-US" sz="2500" b="1" i="1" dirty="0">
                <a:solidFill>
                  <a:srgbClr val="002060"/>
                </a:solidFill>
                <a:latin typeface="Stencil" panose="040409050D0802020404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tencil" panose="040409050D0802020404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MESATARJA DITORE E VIZITAVE TË 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encil" panose="040409050D0802020404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MJEKËSISË FAMILJARE 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tencil" panose="040409050D0802020404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SIPAS  QENDRAVE</a:t>
            </a:r>
            <a:endParaRPr lang="en-US" sz="23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67B995C5-B8CE-4C9B-9FFB-7272A5045E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2903813"/>
              </p:ext>
            </p:extLst>
          </p:nvPr>
        </p:nvGraphicFramePr>
        <p:xfrm>
          <a:off x="838200" y="1856509"/>
          <a:ext cx="10515600" cy="4320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49C3A305-1743-46D0-9796-42C7ADEE7C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170144"/>
              </p:ext>
            </p:extLst>
          </p:nvPr>
        </p:nvGraphicFramePr>
        <p:xfrm>
          <a:off x="741948" y="2262258"/>
          <a:ext cx="10611852" cy="4230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6510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</a:t>
            </a:r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MESATARJA DITORE PËR MJEK FAMILJAR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7537919"/>
              </p:ext>
            </p:extLst>
          </p:nvPr>
        </p:nvGraphicFramePr>
        <p:xfrm>
          <a:off x="838200" y="1941313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4DE6CBD0-EE77-4297-8042-B75F60FF3C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4504020"/>
              </p:ext>
            </p:extLst>
          </p:nvPr>
        </p:nvGraphicFramePr>
        <p:xfrm>
          <a:off x="838200" y="1524000"/>
          <a:ext cx="10515600" cy="4447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8012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567054"/>
            <a:ext cx="10515600" cy="113473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Stencil" panose="040409050D0802020404" pitchFamily="82" charset="0"/>
              </a:rPr>
              <a:t>  </a:t>
            </a:r>
            <a:br>
              <a:rPr lang="en-US" sz="2200" dirty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en-US" sz="2200" dirty="0"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en-US" sz="2300" i="1" dirty="0">
                <a:solidFill>
                  <a:srgbClr val="002060"/>
                </a:solidFill>
                <a:latin typeface="Stencil" panose="040409050D0802020404" pitchFamily="82" charset="0"/>
              </a:rPr>
              <a:t>VIZITAT MJEKËSORE NË </a:t>
            </a:r>
            <a:r>
              <a:rPr lang="en-US" sz="2300" i="1" dirty="0">
                <a:solidFill>
                  <a:srgbClr val="FF0000"/>
                </a:solidFill>
                <a:latin typeface="Stencil" panose="040409050D0802020404" pitchFamily="82" charset="0"/>
              </a:rPr>
              <a:t>NDËRRIMIN E NATËS </a:t>
            </a:r>
            <a:r>
              <a:rPr lang="en-US" sz="2300" i="1" dirty="0">
                <a:solidFill>
                  <a:srgbClr val="002060"/>
                </a:solidFill>
                <a:latin typeface="Stencil" panose="040409050D0802020404" pitchFamily="82" charset="0"/>
              </a:rPr>
              <a:t>DHE </a:t>
            </a:r>
            <a:r>
              <a:rPr lang="en-US" sz="2300" i="1" dirty="0">
                <a:solidFill>
                  <a:srgbClr val="FF0000"/>
                </a:solidFill>
                <a:latin typeface="Stencil" panose="040409050D0802020404" pitchFamily="82" charset="0"/>
              </a:rPr>
              <a:t>SHËRBIMIN SHTËPIAK</a:t>
            </a:r>
            <a:br>
              <a:rPr lang="en-US" sz="2300" i="1" dirty="0">
                <a:solidFill>
                  <a:srgbClr val="FF0000"/>
                </a:solidFill>
                <a:latin typeface="Stencil" panose="040409050D0802020404" pitchFamily="82" charset="0"/>
              </a:rPr>
            </a:br>
            <a:r>
              <a:rPr lang="en-US" sz="2300" i="1" dirty="0">
                <a:solidFill>
                  <a:srgbClr val="FF0000"/>
                </a:solidFill>
                <a:latin typeface="Stencil" panose="040409050D0802020404" pitchFamily="82" charset="0"/>
              </a:rPr>
              <a:t>                                                      </a:t>
            </a:r>
            <a:r>
              <a:rPr lang="en-US" sz="2300" i="1" dirty="0" err="1">
                <a:solidFill>
                  <a:srgbClr val="FF0000"/>
                </a:solidFill>
                <a:latin typeface="Stencil" panose="040409050D0802020404" pitchFamily="82" charset="0"/>
              </a:rPr>
              <a:t>nn</a:t>
            </a:r>
            <a:r>
              <a:rPr lang="en-US" sz="2300" i="1" dirty="0">
                <a:solidFill>
                  <a:srgbClr val="FF0000"/>
                </a:solidFill>
                <a:latin typeface="Stencil" panose="040409050D0802020404" pitchFamily="82" charset="0"/>
              </a:rPr>
              <a:t> ( 69 627)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01974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00000000-0008-0000-06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7807288"/>
              </p:ext>
            </p:extLst>
          </p:nvPr>
        </p:nvGraphicFramePr>
        <p:xfrm>
          <a:off x="1431758" y="1564105"/>
          <a:ext cx="9288379" cy="4006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37521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i="1" dirty="0">
                <a:latin typeface="Stencil" panose="040409050D0802020404" pitchFamily="82" charset="0"/>
              </a:rPr>
              <a:t>MESATARJA DITORE E PACIENTËVE NË </a:t>
            </a:r>
            <a:r>
              <a:rPr lang="en-US" sz="2200" i="1" dirty="0">
                <a:solidFill>
                  <a:srgbClr val="FF0000"/>
                </a:solidFill>
                <a:latin typeface="Stencil" panose="040409050D0802020404" pitchFamily="82" charset="0"/>
              </a:rPr>
              <a:t>ND.E NATËS </a:t>
            </a:r>
            <a:r>
              <a:rPr lang="en-US" sz="2200" i="1" dirty="0">
                <a:latin typeface="Stencil" panose="040409050D0802020404" pitchFamily="82" charset="0"/>
              </a:rPr>
              <a:t>DHE </a:t>
            </a:r>
            <a:r>
              <a:rPr lang="en-US" sz="2200" i="1" dirty="0">
                <a:solidFill>
                  <a:srgbClr val="FF0000"/>
                </a:solidFill>
                <a:latin typeface="Stencil" panose="040409050D0802020404" pitchFamily="82" charset="0"/>
              </a:rPr>
              <a:t>SHËRBIMIN SHTËPIAK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638052"/>
              </p:ext>
            </p:extLst>
          </p:nvPr>
        </p:nvGraphicFramePr>
        <p:xfrm>
          <a:off x="315686" y="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2374201"/>
              </p:ext>
            </p:extLst>
          </p:nvPr>
        </p:nvGraphicFramePr>
        <p:xfrm>
          <a:off x="1918951" y="2034862"/>
          <a:ext cx="7894749" cy="425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385990"/>
              </p:ext>
            </p:extLst>
          </p:nvPr>
        </p:nvGraphicFramePr>
        <p:xfrm>
          <a:off x="1360714" y="1852551"/>
          <a:ext cx="9274629" cy="4073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00000000-0008-0000-06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8361772"/>
              </p:ext>
            </p:extLst>
          </p:nvPr>
        </p:nvGraphicFramePr>
        <p:xfrm>
          <a:off x="1166797" y="1852551"/>
          <a:ext cx="9106251" cy="3718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57903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9" y="330256"/>
            <a:ext cx="10515600" cy="111270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Stencil" panose="040409050D0802020404" pitchFamily="82" charset="0"/>
              </a:rPr>
              <a:t>         </a:t>
            </a:r>
            <a:r>
              <a:rPr lang="en-US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  <a:t>SHËRBIMET SHËNDETËSORE – INTERVENIMET</a:t>
            </a:r>
            <a:r>
              <a:rPr lang="en-US" sz="2800" b="1" i="1" dirty="0">
                <a:solidFill>
                  <a:srgbClr val="FF0000"/>
                </a:solidFill>
                <a:latin typeface="Stencil" panose="040409050D0802020404" pitchFamily="82" charset="0"/>
              </a:rPr>
              <a:t>(957009</a:t>
            </a:r>
            <a:r>
              <a:rPr lang="en-US" sz="2800" b="1" dirty="0">
                <a:solidFill>
                  <a:srgbClr val="FF0000"/>
                </a:solidFill>
                <a:latin typeface="Stencil" panose="040409050D0802020404" pitchFamily="82" charset="0"/>
              </a:rPr>
              <a:t>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id="{00000000-0008-0000-02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9459540"/>
              </p:ext>
            </p:extLst>
          </p:nvPr>
        </p:nvGraphicFramePr>
        <p:xfrm>
          <a:off x="196516" y="1524365"/>
          <a:ext cx="10776284" cy="4624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0959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q-AL" b="1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</a:t>
            </a:r>
            <a:r>
              <a:rPr lang="en-US" b="1" i="1" dirty="0"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en-US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  <a:t>SHËRBIMET SHËNDETËSORE - INTERVENIMET</a:t>
            </a:r>
            <a:endParaRPr lang="sq-AL" sz="2800" i="1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id="{00000000-0008-0000-02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351491"/>
              </p:ext>
            </p:extLst>
          </p:nvPr>
        </p:nvGraphicFramePr>
        <p:xfrm>
          <a:off x="577515" y="1528010"/>
          <a:ext cx="10984831" cy="4764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6202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614035" y="0"/>
            <a:ext cx="9226475" cy="666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ln/>
                <a:solidFill>
                  <a:srgbClr val="002060"/>
                </a:solidFill>
                <a:latin typeface="Stencil" pitchFamily="82" charset="0"/>
              </a:rPr>
              <a:t>                  </a:t>
            </a:r>
            <a:r>
              <a:rPr lang="en-US" sz="24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Struktura</a:t>
            </a:r>
            <a:r>
              <a:rPr lang="en-US" sz="2400" b="1" i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4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kadrovike</a:t>
            </a:r>
            <a:r>
              <a:rPr lang="en-US" sz="2400" b="1" i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4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nË</a:t>
            </a:r>
            <a:r>
              <a:rPr lang="en-US" sz="2400" b="1" i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4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qkmf</a:t>
            </a:r>
            <a:r>
              <a:rPr lang="en-US" sz="2400" b="1" i="1" dirty="0">
                <a:ln/>
                <a:solidFill>
                  <a:srgbClr val="002060"/>
                </a:solidFill>
                <a:latin typeface="Stencil" pitchFamily="82" charset="0"/>
              </a:rPr>
              <a:t> - 2021</a:t>
            </a:r>
            <a:endParaRPr lang="en-US" sz="2400" b="1" dirty="0">
              <a:ln/>
              <a:solidFill>
                <a:srgbClr val="002060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830813"/>
              </p:ext>
            </p:extLst>
          </p:nvPr>
        </p:nvGraphicFramePr>
        <p:xfrm>
          <a:off x="1351490" y="485776"/>
          <a:ext cx="9600183" cy="633285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2115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87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591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707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6465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u="none" strike="noStrike" dirty="0" err="1"/>
                        <a:t>Struktura</a:t>
                      </a:r>
                      <a:r>
                        <a:rPr lang="en-US" sz="2000" b="1" u="none" strike="noStrike" dirty="0"/>
                        <a:t> e </a:t>
                      </a:r>
                      <a:r>
                        <a:rPr lang="en-US" sz="2000" b="1" u="none" strike="noStrike" dirty="0" err="1"/>
                        <a:t>të</a:t>
                      </a:r>
                      <a:r>
                        <a:rPr lang="en-US" sz="2000" b="1" u="none" strike="noStrike" dirty="0"/>
                        <a:t> </a:t>
                      </a:r>
                      <a:r>
                        <a:rPr lang="en-US" sz="2000" b="1" u="none" strike="noStrike" dirty="0" err="1"/>
                        <a:t>punësuarve</a:t>
                      </a:r>
                      <a:r>
                        <a:rPr lang="en-US" sz="2000" b="1" u="none" strike="noStrike" dirty="0"/>
                        <a:t> 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1" u="none" strike="noStrike" dirty="0" err="1"/>
                        <a:t>Kujdesi</a:t>
                      </a:r>
                      <a:r>
                        <a:rPr lang="en-US" sz="2000" b="1" u="none" strike="noStrike" dirty="0"/>
                        <a:t> </a:t>
                      </a:r>
                      <a:r>
                        <a:rPr lang="en-US" sz="2000" b="1" u="none" strike="noStrike" dirty="0" err="1"/>
                        <a:t>Parësor</a:t>
                      </a:r>
                      <a:r>
                        <a:rPr lang="en-US" sz="2000" b="1" u="none" strike="noStrike" dirty="0"/>
                        <a:t> </a:t>
                      </a:r>
                      <a:r>
                        <a:rPr lang="en-US" sz="2000" b="1" u="none" strike="noStrike" dirty="0" err="1"/>
                        <a:t>Shëndetësor</a:t>
                      </a:r>
                      <a:r>
                        <a:rPr lang="en-US" sz="2000" b="1" u="none" strike="noStrike" dirty="0"/>
                        <a:t> 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1" u="none" strike="noStrike" dirty="0"/>
                        <a:t> </a:t>
                      </a:r>
                      <a:r>
                        <a:rPr lang="en-US" sz="2000" b="1" u="none" strike="noStrike" dirty="0" err="1"/>
                        <a:t>Poliklinika</a:t>
                      </a:r>
                      <a:r>
                        <a:rPr lang="en-US" sz="2000" b="1" u="none" strike="noStrike" dirty="0"/>
                        <a:t> </a:t>
                      </a:r>
                      <a:r>
                        <a:rPr lang="en-US" sz="2000" b="1" u="none" strike="noStrike" dirty="0" err="1"/>
                        <a:t>Stomatologjike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u="none" strike="noStrike" dirty="0" err="1"/>
                        <a:t>Gjithësejt</a:t>
                      </a:r>
                      <a:r>
                        <a:rPr lang="en-US" sz="2000" b="1" u="none" strike="noStrike" dirty="0"/>
                        <a:t> 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50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 err="1"/>
                        <a:t>Mjek</a:t>
                      </a:r>
                      <a:r>
                        <a:rPr lang="en-US" sz="2000" u="none" strike="noStrike" dirty="0"/>
                        <a:t>  specialist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50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/>
                        <a:t>Spec. </a:t>
                      </a:r>
                      <a:r>
                        <a:rPr lang="en-US" sz="2000" u="none" strike="noStrike" dirty="0" err="1"/>
                        <a:t>Mjekësisë</a:t>
                      </a:r>
                      <a:r>
                        <a:rPr lang="en-US" sz="2000" u="none" strike="noStrike" dirty="0"/>
                        <a:t> </a:t>
                      </a:r>
                      <a:r>
                        <a:rPr lang="en-US" sz="2000" u="none" strike="noStrike" dirty="0" err="1"/>
                        <a:t>familjare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121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121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50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 err="1"/>
                        <a:t>Mjek</a:t>
                      </a:r>
                      <a:r>
                        <a:rPr lang="en-US" sz="2000" u="none" strike="noStrike" dirty="0"/>
                        <a:t> </a:t>
                      </a:r>
                      <a:r>
                        <a:rPr lang="en-US" sz="2000" u="none" strike="noStrike" dirty="0" err="1"/>
                        <a:t>të</a:t>
                      </a:r>
                      <a:r>
                        <a:rPr lang="en-US" sz="2000" u="none" strike="noStrike" dirty="0"/>
                        <a:t> </a:t>
                      </a:r>
                      <a:r>
                        <a:rPr lang="en-US" sz="2000" u="none" strike="noStrike" dirty="0" err="1"/>
                        <a:t>përgjithshëm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33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 err="1"/>
                        <a:t>Doktor</a:t>
                      </a:r>
                      <a:r>
                        <a:rPr lang="en-US" sz="2000" u="none" strike="noStrike" dirty="0"/>
                        <a:t> </a:t>
                      </a:r>
                      <a:r>
                        <a:rPr lang="en-US" sz="2000" u="none" strike="noStrike" dirty="0" err="1"/>
                        <a:t>stomatologjisë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84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 err="1"/>
                        <a:t>Farmacist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50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u="none" strike="noStrike" dirty="0" err="1">
                          <a:solidFill>
                            <a:schemeClr val="tx1"/>
                          </a:solidFill>
                        </a:rPr>
                        <a:t>Koordinatore</a:t>
                      </a:r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 SISH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u="none" strike="noStrike" dirty="0" err="1">
                          <a:solidFill>
                            <a:schemeClr val="tx1"/>
                          </a:solidFill>
                        </a:rPr>
                        <a:t>Trajnere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262100460"/>
                  </a:ext>
                </a:extLst>
              </a:tr>
              <a:tr h="3450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 err="1"/>
                        <a:t>Infermjer</a:t>
                      </a:r>
                      <a:r>
                        <a:rPr lang="en-US" sz="2000" u="none" strike="noStrike" dirty="0"/>
                        <a:t> /e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316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316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265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/>
                        <a:t>Teknik  </a:t>
                      </a:r>
                      <a:r>
                        <a:rPr lang="en-US" sz="2000" u="none" strike="noStrike" dirty="0" err="1"/>
                        <a:t>laborant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50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/>
                        <a:t>Teknik-e </a:t>
                      </a:r>
                      <a:r>
                        <a:rPr lang="en-US" sz="2000" u="none" strike="noStrike" dirty="0" err="1"/>
                        <a:t>dhëmbëve</a:t>
                      </a:r>
                      <a:r>
                        <a:rPr lang="en-US" sz="2000" u="none" strike="noStrike" dirty="0"/>
                        <a:t> 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265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 err="1"/>
                        <a:t>Teknik</a:t>
                      </a:r>
                      <a:r>
                        <a:rPr lang="en-US" sz="2000" u="none" strike="noStrike" dirty="0"/>
                        <a:t>-e </a:t>
                      </a:r>
                      <a:r>
                        <a:rPr lang="en-US" sz="2000" u="none" strike="noStrike" dirty="0" err="1"/>
                        <a:t>rentgenit</a:t>
                      </a:r>
                      <a:r>
                        <a:rPr lang="en-US" sz="2000" u="none" strike="noStrike" dirty="0"/>
                        <a:t> –</a:t>
                      </a:r>
                      <a:r>
                        <a:rPr lang="en-US" sz="2000" u="none" strike="noStrike" dirty="0" err="1"/>
                        <a:t>tek.dhëmbit</a:t>
                      </a:r>
                      <a:r>
                        <a:rPr lang="en-US" sz="2000" u="none" strike="noStrike" dirty="0"/>
                        <a:t> </a:t>
                      </a:r>
                      <a:r>
                        <a:rPr lang="en-US" sz="2000" u="none" strike="noStrike" dirty="0" err="1"/>
                        <a:t>Rtg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 5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50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 err="1"/>
                        <a:t>Teknike</a:t>
                      </a:r>
                      <a:r>
                        <a:rPr lang="en-US" sz="2000" u="none" strike="noStrike" dirty="0"/>
                        <a:t> </a:t>
                      </a:r>
                      <a:r>
                        <a:rPr lang="en-US" sz="2000" u="none" strike="noStrike" dirty="0" err="1"/>
                        <a:t>farmaceutike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50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 err="1"/>
                        <a:t>Punëtor</a:t>
                      </a:r>
                      <a:r>
                        <a:rPr lang="en-US" sz="2000" u="none" strike="noStrike" dirty="0"/>
                        <a:t>-e </a:t>
                      </a:r>
                      <a:r>
                        <a:rPr lang="en-US" sz="2000" u="none" strike="noStrike" dirty="0" err="1"/>
                        <a:t>administrativ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450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 err="1"/>
                        <a:t>Punëtor</a:t>
                      </a:r>
                      <a:r>
                        <a:rPr lang="en-US" sz="2000" u="none" strike="noStrike" dirty="0"/>
                        <a:t> </a:t>
                      </a:r>
                      <a:r>
                        <a:rPr lang="en-US" sz="2000" u="none" strike="noStrike" dirty="0" err="1"/>
                        <a:t>të</a:t>
                      </a:r>
                      <a:r>
                        <a:rPr lang="en-US" sz="2000" u="none" strike="noStrike" dirty="0"/>
                        <a:t>  </a:t>
                      </a:r>
                      <a:r>
                        <a:rPr lang="en-US" sz="2000" u="none" strike="noStrike" dirty="0" err="1"/>
                        <a:t>teknikës</a:t>
                      </a:r>
                      <a:r>
                        <a:rPr lang="en-US" sz="2000" u="none" strike="noStrike" dirty="0"/>
                        <a:t> 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866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 err="1"/>
                        <a:t>Shofer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3265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u="none" strike="noStrike" dirty="0" err="1"/>
                        <a:t>Punëtor</a:t>
                      </a:r>
                      <a:r>
                        <a:rPr lang="en-US" sz="2000" u="none" strike="noStrike" dirty="0"/>
                        <a:t> </a:t>
                      </a:r>
                      <a:r>
                        <a:rPr lang="en-US" sz="2000" u="none" strike="noStrike" dirty="0" err="1"/>
                        <a:t>ndihmës</a:t>
                      </a:r>
                      <a:r>
                        <a:rPr lang="en-US" sz="2000" u="none" strike="noStrike" dirty="0"/>
                        <a:t> </a:t>
                      </a:r>
                      <a:r>
                        <a:rPr lang="en-US" sz="2000" u="none" strike="noStrike" dirty="0" err="1"/>
                        <a:t>dhe</a:t>
                      </a:r>
                      <a:r>
                        <a:rPr lang="en-US" sz="2000" u="none" strike="noStrike" dirty="0"/>
                        <a:t> </a:t>
                      </a:r>
                      <a:r>
                        <a:rPr lang="en-US" sz="2000" u="none" strike="noStrike" dirty="0" err="1"/>
                        <a:t>të</a:t>
                      </a:r>
                      <a:r>
                        <a:rPr lang="en-US" sz="2000" u="none" strike="noStrike" dirty="0"/>
                        <a:t> </a:t>
                      </a:r>
                      <a:r>
                        <a:rPr lang="en-US" sz="2000" u="none" strike="noStrike" dirty="0" err="1"/>
                        <a:t>tjerë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965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1" u="none" strike="noStrike" dirty="0" err="1"/>
                        <a:t>Gjithësejt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</a:rPr>
                        <a:t>629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</a:rPr>
                        <a:t>107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</a:rPr>
                        <a:t>739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905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</a:t>
            </a:r>
            <a:r>
              <a:rPr lang="en-US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  <a:t>SHËRBIMET SHËNDETËSORE - INTERVENIMET</a:t>
            </a:r>
            <a:endParaRPr lang="sq-AL" sz="2800" i="1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00000000-0008-0000-02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3962346"/>
              </p:ext>
            </p:extLst>
          </p:nvPr>
        </p:nvGraphicFramePr>
        <p:xfrm>
          <a:off x="838200" y="1564105"/>
          <a:ext cx="10515600" cy="4612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39467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SHËRBIMET SHËNDETËSORE- </a:t>
            </a:r>
            <a:r>
              <a:rPr lang="en-US" sz="2800" i="1" dirty="0">
                <a:solidFill>
                  <a:srgbClr val="FF0000"/>
                </a:solidFill>
                <a:latin typeface="Stencil" panose="040409050D0802020404" pitchFamily="82" charset="0"/>
              </a:rPr>
              <a:t>EKG </a:t>
            </a:r>
            <a:br>
              <a:rPr lang="en-US" sz="2800" i="1" dirty="0">
                <a:solidFill>
                  <a:srgbClr val="FF0000"/>
                </a:solidFill>
                <a:latin typeface="Stencil" panose="040409050D0802020404" pitchFamily="82" charset="0"/>
              </a:rPr>
            </a:br>
            <a:r>
              <a:rPr lang="en-US" sz="2800" i="1" dirty="0">
                <a:solidFill>
                  <a:srgbClr val="FF0000"/>
                </a:solidFill>
                <a:latin typeface="Stencil" panose="040409050D0802020404" pitchFamily="82" charset="0"/>
              </a:rPr>
              <a:t>                                                                           (Nr.13277)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024928"/>
              </p:ext>
            </p:extLst>
          </p:nvPr>
        </p:nvGraphicFramePr>
        <p:xfrm>
          <a:off x="605307" y="1690688"/>
          <a:ext cx="11024316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00000000-0008-0000-02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3180978"/>
              </p:ext>
            </p:extLst>
          </p:nvPr>
        </p:nvGraphicFramePr>
        <p:xfrm>
          <a:off x="926432" y="1505451"/>
          <a:ext cx="10515599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2935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E5673D-81C1-493A-9BFD-BF60B7470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698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Stencil" panose="040409050D0802020404" pitchFamily="82" charset="0"/>
              </a:rPr>
              <a:t>                   </a:t>
            </a:r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SHËRBIMET SHËNDETËSORE QMF 7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A0C9A081-1CA3-468C-89E8-04CFB6FD12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2706940"/>
              </p:ext>
            </p:extLst>
          </p:nvPr>
        </p:nvGraphicFramePr>
        <p:xfrm>
          <a:off x="838200" y="1212111"/>
          <a:ext cx="5464296" cy="1544279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775260">
                  <a:extLst>
                    <a:ext uri="{9D8B030D-6E8A-4147-A177-3AD203B41FA5}">
                      <a16:colId xmlns="" xmlns:a16="http://schemas.microsoft.com/office/drawing/2014/main" val="3836288622"/>
                    </a:ext>
                  </a:extLst>
                </a:gridCol>
                <a:gridCol w="1844518">
                  <a:extLst>
                    <a:ext uri="{9D8B030D-6E8A-4147-A177-3AD203B41FA5}">
                      <a16:colId xmlns="" xmlns:a16="http://schemas.microsoft.com/office/drawing/2014/main" val="4085571018"/>
                    </a:ext>
                  </a:extLst>
                </a:gridCol>
                <a:gridCol w="1844518">
                  <a:extLst>
                    <a:ext uri="{9D8B030D-6E8A-4147-A177-3AD203B41FA5}">
                      <a16:colId xmlns="" xmlns:a16="http://schemas.microsoft.com/office/drawing/2014/main" val="1697714906"/>
                    </a:ext>
                  </a:extLst>
                </a:gridCol>
              </a:tblGrid>
              <a:tr h="728532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Përshkrimet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QKUK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Përshkrimet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Klinikat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private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Totali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52020850"/>
                  </a:ext>
                </a:extLst>
              </a:tr>
              <a:tr h="462315">
                <a:tc>
                  <a:txBody>
                    <a:bodyPr/>
                    <a:lstStyle/>
                    <a:p>
                      <a:r>
                        <a:rPr lang="en-US" sz="1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Nr.i</a:t>
                      </a:r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pacientëve</a:t>
                      </a:r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Nr. </a:t>
                      </a:r>
                      <a:r>
                        <a:rPr lang="en-US" sz="1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pacientëve</a:t>
                      </a:r>
                      <a:endParaRPr lang="en-US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58501594"/>
                  </a:ext>
                </a:extLst>
              </a:tr>
              <a:tr h="35343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             </a:t>
                      </a:r>
                      <a:r>
                        <a:rPr lang="en-US" sz="1700" b="1" dirty="0" smtClean="0">
                          <a:solidFill>
                            <a:srgbClr val="FF0000"/>
                          </a:solidFill>
                        </a:rPr>
                        <a:t>1965</a:t>
                      </a:r>
                      <a:endParaRPr lang="en-US" sz="1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             </a:t>
                      </a:r>
                      <a:r>
                        <a:rPr lang="en-US" sz="1700" b="1" dirty="0" smtClean="0">
                          <a:solidFill>
                            <a:srgbClr val="FF0000"/>
                          </a:solidFill>
                        </a:rPr>
                        <a:t>1506</a:t>
                      </a:r>
                      <a:endParaRPr lang="en-US" sz="1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            </a:t>
                      </a:r>
                      <a:r>
                        <a:rPr lang="en-US" sz="1700" b="1" dirty="0" smtClean="0">
                          <a:solidFill>
                            <a:srgbClr val="FF0000"/>
                          </a:solidFill>
                        </a:rPr>
                        <a:t>3471</a:t>
                      </a:r>
                      <a:endParaRPr lang="en-US" sz="1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78024016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5BC75D6F-ADED-4E08-B94F-F083B5934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151996"/>
              </p:ext>
            </p:extLst>
          </p:nvPr>
        </p:nvGraphicFramePr>
        <p:xfrm>
          <a:off x="6697962" y="1147200"/>
          <a:ext cx="4260371" cy="4218443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986728">
                  <a:extLst>
                    <a:ext uri="{9D8B030D-6E8A-4147-A177-3AD203B41FA5}">
                      <a16:colId xmlns="" xmlns:a16="http://schemas.microsoft.com/office/drawing/2014/main" val="2273100085"/>
                    </a:ext>
                  </a:extLst>
                </a:gridCol>
                <a:gridCol w="2273643">
                  <a:extLst>
                    <a:ext uri="{9D8B030D-6E8A-4147-A177-3AD203B41FA5}">
                      <a16:colId xmlns="" xmlns:a16="http://schemas.microsoft.com/office/drawing/2014/main" val="3708427744"/>
                    </a:ext>
                  </a:extLst>
                </a:gridCol>
              </a:tblGrid>
              <a:tr h="459082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Shërbimet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Nr.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shërbimeve</a:t>
                      </a:r>
                      <a:endParaRPr lang="en-US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904990"/>
                  </a:ext>
                </a:extLst>
              </a:tr>
              <a:tr h="366284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Infuzione</a:t>
                      </a:r>
                      <a:endParaRPr lang="en-US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27916</a:t>
                      </a:r>
                      <a:endParaRPr lang="en-US" b="1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72406791"/>
                  </a:ext>
                </a:extLst>
              </a:tr>
              <a:tr h="381733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Fraksiparina</a:t>
                      </a:r>
                      <a:endParaRPr lang="en-US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11225</a:t>
                      </a:r>
                      <a:endParaRPr lang="en-US" b="1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74091802"/>
                  </a:ext>
                </a:extLst>
              </a:tr>
              <a:tr h="459082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Injeksione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 I.M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288</a:t>
                      </a:r>
                      <a:endParaRPr lang="en-US" b="1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46129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Injeksione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 I.V</a:t>
                      </a:r>
                      <a:endParaRPr lang="en-US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288</a:t>
                      </a:r>
                      <a:endParaRPr lang="en-US" b="1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66284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Pastrim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plage</a:t>
                      </a:r>
                      <a:endParaRPr lang="en-US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28</a:t>
                      </a:r>
                      <a:endParaRPr lang="en-US" b="1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6216468"/>
                  </a:ext>
                </a:extLst>
              </a:tr>
              <a:tr h="366284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Oksigjeno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terapi</a:t>
                      </a:r>
                      <a:endParaRPr lang="en-US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750</a:t>
                      </a:r>
                      <a:endParaRPr lang="en-US" b="1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5292291"/>
                  </a:ext>
                </a:extLst>
              </a:tr>
              <a:tr h="366284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Inhalime</a:t>
                      </a:r>
                      <a:endParaRPr lang="en-US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452</a:t>
                      </a:r>
                      <a:endParaRPr lang="en-US" b="1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49477976"/>
                  </a:ext>
                </a:extLst>
              </a:tr>
              <a:tr h="640997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Matja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 e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glikemisë</a:t>
                      </a:r>
                      <a:endParaRPr lang="en-US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260</a:t>
                      </a:r>
                      <a:endParaRPr lang="en-US" b="1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13571043"/>
                  </a:ext>
                </a:extLst>
              </a:tr>
              <a:tr h="366284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Totali</a:t>
                      </a:r>
                      <a:endParaRPr lang="en-US" b="1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Century" panose="02040604050505020304" pitchFamily="18" charset="0"/>
                        </a:rPr>
                        <a:t>41207</a:t>
                      </a:r>
                      <a:endParaRPr lang="en-US" b="1" dirty="0">
                        <a:solidFill>
                          <a:srgbClr val="FF0000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143584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604893B4-C304-45CB-A324-92702EBC71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644757"/>
              </p:ext>
            </p:extLst>
          </p:nvPr>
        </p:nvGraphicFramePr>
        <p:xfrm>
          <a:off x="838200" y="2923951"/>
          <a:ext cx="5456276" cy="2357912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180046">
                  <a:extLst>
                    <a:ext uri="{9D8B030D-6E8A-4147-A177-3AD203B41FA5}">
                      <a16:colId xmlns="" xmlns:a16="http://schemas.microsoft.com/office/drawing/2014/main" val="3174016422"/>
                    </a:ext>
                  </a:extLst>
                </a:gridCol>
                <a:gridCol w="1045063">
                  <a:extLst>
                    <a:ext uri="{9D8B030D-6E8A-4147-A177-3AD203B41FA5}">
                      <a16:colId xmlns="" xmlns:a16="http://schemas.microsoft.com/office/drawing/2014/main" val="455570534"/>
                    </a:ext>
                  </a:extLst>
                </a:gridCol>
                <a:gridCol w="1578259">
                  <a:extLst>
                    <a:ext uri="{9D8B030D-6E8A-4147-A177-3AD203B41FA5}">
                      <a16:colId xmlns="" xmlns:a16="http://schemas.microsoft.com/office/drawing/2014/main" val="1416944463"/>
                    </a:ext>
                  </a:extLst>
                </a:gridCol>
                <a:gridCol w="1652908">
                  <a:extLst>
                    <a:ext uri="{9D8B030D-6E8A-4147-A177-3AD203B41FA5}">
                      <a16:colId xmlns="" xmlns:a16="http://schemas.microsoft.com/office/drawing/2014/main" val="4250741882"/>
                    </a:ext>
                  </a:extLst>
                </a:gridCol>
              </a:tblGrid>
              <a:tr h="589478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Diagnoza</a:t>
                      </a:r>
                      <a:endParaRPr lang="en-US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FF0000"/>
                          </a:solidFill>
                          <a:latin typeface="Century" panose="02040604050505020304" pitchFamily="18" charset="0"/>
                        </a:rPr>
                        <a:t>     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FF0000"/>
                          </a:solidFill>
                          <a:latin typeface="Century" panose="02040604050505020304" pitchFamily="18" charset="0"/>
                        </a:rPr>
                        <a:t>        M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FF0000"/>
                          </a:solidFill>
                          <a:latin typeface="Century" panose="02040604050505020304" pitchFamily="18" charset="0"/>
                        </a:rPr>
                        <a:t>      </a:t>
                      </a:r>
                      <a:r>
                        <a:rPr lang="en-US" b="0" dirty="0" err="1">
                          <a:solidFill>
                            <a:srgbClr val="FF0000"/>
                          </a:solidFill>
                          <a:latin typeface="Century" panose="02040604050505020304" pitchFamily="18" charset="0"/>
                        </a:rPr>
                        <a:t>Totali</a:t>
                      </a:r>
                      <a:endParaRPr lang="en-US" b="0" dirty="0">
                        <a:solidFill>
                          <a:srgbClr val="FF0000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47670312"/>
                  </a:ext>
                </a:extLst>
              </a:tr>
              <a:tr h="58947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entury" panose="02040604050505020304" pitchFamily="18" charset="0"/>
                        </a:rPr>
                        <a:t>U07.0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entury" panose="02040604050505020304" pitchFamily="18" charset="0"/>
                        </a:rPr>
                        <a:t>  </a:t>
                      </a:r>
                      <a:r>
                        <a:rPr lang="en-US" sz="1800" dirty="0" smtClean="0">
                          <a:latin typeface="Century" panose="02040604050505020304" pitchFamily="18" charset="0"/>
                        </a:rPr>
                        <a:t>397</a:t>
                      </a:r>
                      <a:endParaRPr lang="en-US" sz="1800" dirty="0"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" panose="02040604050505020304" pitchFamily="18" charset="0"/>
                        </a:rPr>
                        <a:t>412</a:t>
                      </a:r>
                      <a:endParaRPr lang="en-US" sz="1800" dirty="0"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809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57501615"/>
                  </a:ext>
                </a:extLst>
              </a:tr>
              <a:tr h="58947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entury" panose="02040604050505020304" pitchFamily="18" charset="0"/>
                        </a:rPr>
                        <a:t>U07.1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latin typeface="Century" panose="02040604050505020304" pitchFamily="18" charset="0"/>
                        </a:rPr>
                        <a:t>  2450</a:t>
                      </a:r>
                      <a:endParaRPr lang="en-US" sz="1800" dirty="0"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" panose="02040604050505020304" pitchFamily="18" charset="0"/>
                        </a:rPr>
                        <a:t>1930</a:t>
                      </a:r>
                      <a:endParaRPr lang="en-US" sz="1800" dirty="0"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4380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02230429"/>
                  </a:ext>
                </a:extLst>
              </a:tr>
              <a:tr h="58947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entury" panose="02040604050505020304" pitchFamily="18" charset="0"/>
                        </a:rPr>
                        <a:t>U07.2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latin typeface="Century" panose="02040604050505020304" pitchFamily="18" charset="0"/>
                        </a:rPr>
                        <a:t>  10</a:t>
                      </a:r>
                      <a:endParaRPr lang="en-US" sz="1800" dirty="0"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" panose="02040604050505020304" pitchFamily="18" charset="0"/>
                        </a:rPr>
                        <a:t>33</a:t>
                      </a:r>
                      <a:endParaRPr lang="en-US" sz="1800" dirty="0"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entury" panose="02040604050505020304" pitchFamily="18" charset="0"/>
                        </a:rPr>
                        <a:t>43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16626567"/>
                  </a:ext>
                </a:extLst>
              </a:tr>
            </a:tbl>
          </a:graphicData>
        </a:graphic>
      </p:graphicFrame>
      <p:graphicFrame>
        <p:nvGraphicFramePr>
          <p:cNvPr id="5" name="Table 7">
            <a:extLst>
              <a:ext uri="{FF2B5EF4-FFF2-40B4-BE49-F238E27FC236}">
                <a16:creationId xmlns="" xmlns:a16="http://schemas.microsoft.com/office/drawing/2014/main" id="{4F1141B9-BCF9-4851-AF23-B9A7DA5344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223210"/>
              </p:ext>
            </p:extLst>
          </p:nvPr>
        </p:nvGraphicFramePr>
        <p:xfrm>
          <a:off x="1573428" y="5449424"/>
          <a:ext cx="8504880" cy="116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488"/>
                <a:gridCol w="850488"/>
                <a:gridCol w="850488">
                  <a:extLst>
                    <a:ext uri="{9D8B030D-6E8A-4147-A177-3AD203B41FA5}">
                      <a16:colId xmlns="" xmlns:a16="http://schemas.microsoft.com/office/drawing/2014/main" val="196627694"/>
                    </a:ext>
                  </a:extLst>
                </a:gridCol>
                <a:gridCol w="850488">
                  <a:extLst>
                    <a:ext uri="{9D8B030D-6E8A-4147-A177-3AD203B41FA5}">
                      <a16:colId xmlns="" xmlns:a16="http://schemas.microsoft.com/office/drawing/2014/main" val="826893958"/>
                    </a:ext>
                  </a:extLst>
                </a:gridCol>
                <a:gridCol w="850488">
                  <a:extLst>
                    <a:ext uri="{9D8B030D-6E8A-4147-A177-3AD203B41FA5}">
                      <a16:colId xmlns="" xmlns:a16="http://schemas.microsoft.com/office/drawing/2014/main" val="38376942"/>
                    </a:ext>
                  </a:extLst>
                </a:gridCol>
                <a:gridCol w="850488">
                  <a:extLst>
                    <a:ext uri="{9D8B030D-6E8A-4147-A177-3AD203B41FA5}">
                      <a16:colId xmlns="" xmlns:a16="http://schemas.microsoft.com/office/drawing/2014/main" val="742315326"/>
                    </a:ext>
                  </a:extLst>
                </a:gridCol>
                <a:gridCol w="850488">
                  <a:extLst>
                    <a:ext uri="{9D8B030D-6E8A-4147-A177-3AD203B41FA5}">
                      <a16:colId xmlns="" xmlns:a16="http://schemas.microsoft.com/office/drawing/2014/main" val="3760927000"/>
                    </a:ext>
                  </a:extLst>
                </a:gridCol>
                <a:gridCol w="850488">
                  <a:extLst>
                    <a:ext uri="{9D8B030D-6E8A-4147-A177-3AD203B41FA5}">
                      <a16:colId xmlns="" xmlns:a16="http://schemas.microsoft.com/office/drawing/2014/main" val="1019105341"/>
                    </a:ext>
                  </a:extLst>
                </a:gridCol>
                <a:gridCol w="850488">
                  <a:extLst>
                    <a:ext uri="{9D8B030D-6E8A-4147-A177-3AD203B41FA5}">
                      <a16:colId xmlns="" xmlns:a16="http://schemas.microsoft.com/office/drawing/2014/main" val="2721576727"/>
                    </a:ext>
                  </a:extLst>
                </a:gridCol>
                <a:gridCol w="850488">
                  <a:extLst>
                    <a:ext uri="{9D8B030D-6E8A-4147-A177-3AD203B41FA5}">
                      <a16:colId xmlns="" xmlns:a16="http://schemas.microsoft.com/office/drawing/2014/main" val="1700173245"/>
                    </a:ext>
                  </a:extLst>
                </a:gridCol>
              </a:tblGrid>
              <a:tr h="370840">
                <a:tc gridSpan="9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Grupmoshat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4098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5-9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10-14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35-44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45-54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55-64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65+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5232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69409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968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1097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1553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5571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6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1792" y="1155617"/>
            <a:ext cx="6116509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600" b="1" dirty="0">
                <a:ln/>
                <a:solidFill>
                  <a:srgbClr val="002060"/>
                </a:solidFill>
                <a:latin typeface="Stencil" pitchFamily="82" charset="0"/>
              </a:rPr>
              <a:t>RAPORT I </a:t>
            </a:r>
            <a:r>
              <a:rPr lang="sq-AL" sz="2600" b="1" dirty="0" err="1">
                <a:ln/>
                <a:solidFill>
                  <a:srgbClr val="002060"/>
                </a:solidFill>
                <a:latin typeface="Stencil" pitchFamily="82" charset="0"/>
              </a:rPr>
              <a:t>shËrbimit</a:t>
            </a:r>
            <a:r>
              <a:rPr lang="en-US" sz="2600" b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Stencil" pitchFamily="82" charset="0"/>
              </a:rPr>
              <a:t>specialistik</a:t>
            </a:r>
            <a:r>
              <a:rPr lang="en-US" sz="2600" b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Stencil" pitchFamily="82" charset="0"/>
              </a:rPr>
              <a:t>konsultativ</a:t>
            </a:r>
            <a:endParaRPr lang="en-US" sz="2600" b="1" dirty="0">
              <a:ln/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67" y="2796989"/>
            <a:ext cx="3086921" cy="2893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68" y="3970544"/>
            <a:ext cx="1699708" cy="1274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67" y="2886420"/>
            <a:ext cx="3301945" cy="305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96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      </a:t>
            </a:r>
            <a:r>
              <a:rPr lang="en-US" sz="2700" b="1" i="1" dirty="0" err="1">
                <a:ln/>
                <a:solidFill>
                  <a:srgbClr val="002060"/>
                </a:solidFill>
                <a:latin typeface="Stencil" panose="040409050D0802020404" pitchFamily="82" charset="0"/>
              </a:rPr>
              <a:t>VIZITAt</a:t>
            </a:r>
            <a:r>
              <a:rPr lang="en-US" sz="27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</a:t>
            </a:r>
            <a:r>
              <a:rPr lang="en-US" sz="2700" b="1" i="1" dirty="0" err="1">
                <a:ln/>
                <a:solidFill>
                  <a:srgbClr val="002060"/>
                </a:solidFill>
                <a:latin typeface="Stencil" panose="040409050D0802020404" pitchFamily="82" charset="0"/>
              </a:rPr>
              <a:t>MJKËSore</a:t>
            </a:r>
            <a:r>
              <a:rPr lang="en-US" sz="27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en-US" sz="2700" b="1" i="1" dirty="0" err="1">
                <a:ln/>
                <a:solidFill>
                  <a:srgbClr val="002060"/>
                </a:solidFill>
                <a:latin typeface="Stencil" panose="040409050D0802020404" pitchFamily="82" charset="0"/>
              </a:rPr>
              <a:t>nË</a:t>
            </a:r>
            <a:r>
              <a:rPr lang="en-US" sz="27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</a:t>
            </a:r>
            <a:r>
              <a:rPr lang="en-US" sz="2700" b="1" i="1" dirty="0" err="1">
                <a:ln/>
                <a:solidFill>
                  <a:srgbClr val="002060"/>
                </a:solidFill>
                <a:latin typeface="Stencil" panose="040409050D0802020404" pitchFamily="82" charset="0"/>
              </a:rPr>
              <a:t>shËrbimin</a:t>
            </a:r>
            <a:r>
              <a:rPr lang="en-US" sz="27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</a:t>
            </a:r>
            <a:r>
              <a:rPr lang="en-US" sz="2700" b="1" i="1" dirty="0" err="1">
                <a:ln/>
                <a:solidFill>
                  <a:srgbClr val="002060"/>
                </a:solidFill>
                <a:latin typeface="Stencil" panose="040409050D0802020404" pitchFamily="82" charset="0"/>
              </a:rPr>
              <a:t>konsultativ</a:t>
            </a:r>
            <a:r>
              <a:rPr lang="en-US" sz="27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</a:t>
            </a:r>
            <a:br>
              <a:rPr lang="en-US" sz="27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en-US" sz="27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                                       </a:t>
            </a:r>
            <a:r>
              <a:rPr lang="en-US" sz="2700" b="1" i="1" dirty="0" err="1">
                <a:ln/>
                <a:solidFill>
                  <a:srgbClr val="002060"/>
                </a:solidFill>
                <a:latin typeface="Stencil" panose="040409050D0802020404" pitchFamily="82" charset="0"/>
              </a:rPr>
              <a:t>specialistik</a:t>
            </a:r>
            <a:endParaRPr lang="en-US" sz="27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494262"/>
              </p:ext>
            </p:extLst>
          </p:nvPr>
        </p:nvGraphicFramePr>
        <p:xfrm>
          <a:off x="838200" y="1690687"/>
          <a:ext cx="10432312" cy="4401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9A879BD4-7818-48B7-AA8B-7C2D66D02F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671841"/>
              </p:ext>
            </p:extLst>
          </p:nvPr>
        </p:nvGraphicFramePr>
        <p:xfrm>
          <a:off x="838200" y="2165039"/>
          <a:ext cx="10432312" cy="3741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3814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428F9E-31A3-436A-84C6-EEFBAEA46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04" y="563526"/>
            <a:ext cx="10503195" cy="960492"/>
          </a:xfrm>
        </p:spPr>
        <p:txBody>
          <a:bodyPr>
            <a:normAutofit/>
          </a:bodyPr>
          <a:lstStyle/>
          <a:p>
            <a:r>
              <a:rPr lang="en-US" sz="26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 MESATARJA   DITORE E  VIZITAVE MJKËSORE  </a:t>
            </a:r>
            <a:r>
              <a:rPr lang="en-US" sz="2600" b="1" i="1" dirty="0" err="1">
                <a:ln/>
                <a:solidFill>
                  <a:srgbClr val="FF0000"/>
                </a:solidFill>
                <a:latin typeface="Stencil" panose="040409050D0802020404" pitchFamily="82" charset="0"/>
              </a:rPr>
              <a:t>pËr</a:t>
            </a:r>
            <a:r>
              <a:rPr lang="en-US" sz="2600" b="1" i="1" dirty="0">
                <a:ln/>
                <a:solidFill>
                  <a:srgbClr val="FF0000"/>
                </a:solidFill>
                <a:latin typeface="Stencil" panose="040409050D0802020404" pitchFamily="82" charset="0"/>
              </a:rPr>
              <a:t> </a:t>
            </a:r>
            <a:r>
              <a:rPr lang="en-US" sz="2600" b="1" i="1" dirty="0" err="1">
                <a:ln/>
                <a:solidFill>
                  <a:srgbClr val="FF0000"/>
                </a:solidFill>
                <a:latin typeface="Stencil" panose="040409050D0802020404" pitchFamily="82" charset="0"/>
              </a:rPr>
              <a:t>mjek</a:t>
            </a:r>
            <a:r>
              <a:rPr lang="en-US" sz="26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– </a:t>
            </a:r>
            <a:r>
              <a:rPr lang="en-US" sz="2600" b="1" i="1" dirty="0" err="1">
                <a:ln/>
                <a:solidFill>
                  <a:srgbClr val="002060"/>
                </a:solidFill>
                <a:latin typeface="Stencil" panose="040409050D0802020404" pitchFamily="82" charset="0"/>
              </a:rPr>
              <a:t>nË</a:t>
            </a:r>
            <a:r>
              <a:rPr lang="en-US" sz="26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</a:t>
            </a:r>
            <a:br>
              <a:rPr lang="en-US" sz="26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en-US" sz="26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             </a:t>
            </a:r>
            <a:r>
              <a:rPr lang="en-US" sz="2600" b="1" i="1" dirty="0" err="1">
                <a:ln/>
                <a:solidFill>
                  <a:srgbClr val="002060"/>
                </a:solidFill>
                <a:latin typeface="Stencil" panose="040409050D0802020404" pitchFamily="82" charset="0"/>
              </a:rPr>
              <a:t>shËrbimin</a:t>
            </a:r>
            <a:r>
              <a:rPr lang="en-US" sz="26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</a:t>
            </a:r>
            <a:r>
              <a:rPr lang="en-US" sz="2600" b="1" i="1" dirty="0" err="1">
                <a:ln/>
                <a:solidFill>
                  <a:srgbClr val="002060"/>
                </a:solidFill>
                <a:latin typeface="Stencil" panose="040409050D0802020404" pitchFamily="82" charset="0"/>
              </a:rPr>
              <a:t>konsultativ</a:t>
            </a:r>
            <a:r>
              <a:rPr lang="en-US" sz="26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</a:t>
            </a:r>
            <a:r>
              <a:rPr lang="en-US" sz="2600" b="1" i="1" dirty="0" err="1">
                <a:ln/>
                <a:solidFill>
                  <a:srgbClr val="002060"/>
                </a:solidFill>
                <a:latin typeface="Stencil" panose="040409050D0802020404" pitchFamily="82" charset="0"/>
              </a:rPr>
              <a:t>specialistik</a:t>
            </a:r>
            <a:endParaRPr lang="en-US" sz="2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00000000-0008-0000-07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7298391"/>
              </p:ext>
            </p:extLst>
          </p:nvPr>
        </p:nvGraphicFramePr>
        <p:xfrm>
          <a:off x="1287378" y="1825625"/>
          <a:ext cx="9745579" cy="417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3278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411" y="355600"/>
            <a:ext cx="11128289" cy="1325563"/>
          </a:xfrm>
        </p:spPr>
        <p:txBody>
          <a:bodyPr>
            <a:normAutofit/>
          </a:bodyPr>
          <a:lstStyle/>
          <a:p>
            <a:r>
              <a:rPr lang="sq-AL" sz="2800" dirty="0"/>
              <a:t>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sq-AL" sz="2600" i="1" dirty="0">
                <a:solidFill>
                  <a:srgbClr val="002060"/>
                </a:solidFill>
                <a:latin typeface="Stencil" panose="040409050D0802020404" pitchFamily="82" charset="0"/>
              </a:rPr>
              <a:t>VIZITAT MJEKËS</a:t>
            </a:r>
            <a:r>
              <a:rPr lang="en-US" sz="2600" i="1" dirty="0">
                <a:solidFill>
                  <a:srgbClr val="002060"/>
                </a:solidFill>
                <a:latin typeface="Stencil" panose="040409050D0802020404" pitchFamily="82" charset="0"/>
              </a:rPr>
              <a:t>ore </a:t>
            </a:r>
            <a:r>
              <a:rPr lang="sq-AL" sz="2600" i="1" dirty="0">
                <a:solidFill>
                  <a:srgbClr val="002060"/>
                </a:solidFill>
                <a:latin typeface="Stencil" panose="040409050D0802020404" pitchFamily="82" charset="0"/>
              </a:rPr>
              <a:t>TË SHËRBIMIT </a:t>
            </a:r>
            <a:r>
              <a:rPr lang="sq-AL" sz="2600" i="1" dirty="0">
                <a:solidFill>
                  <a:srgbClr val="FF0000"/>
                </a:solidFill>
                <a:latin typeface="Stencil" panose="040409050D0802020404" pitchFamily="82" charset="0"/>
              </a:rPr>
              <a:t>GJINEKOLOGJIK</a:t>
            </a:r>
            <a:r>
              <a:rPr lang="en-US" sz="2600" i="1" dirty="0">
                <a:solidFill>
                  <a:srgbClr val="FF0000"/>
                </a:solidFill>
                <a:latin typeface="Stencil" panose="040409050D0802020404" pitchFamily="82" charset="0"/>
              </a:rPr>
              <a:t> </a:t>
            </a:r>
            <a:r>
              <a:rPr lang="en-US" sz="2600" i="1" dirty="0">
                <a:solidFill>
                  <a:srgbClr val="002060"/>
                </a:solidFill>
                <a:latin typeface="Stencil" panose="040409050D0802020404" pitchFamily="82" charset="0"/>
              </a:rPr>
              <a:t>SIPAS QENDRAVE</a:t>
            </a:r>
            <a:endParaRPr lang="sq-AL" sz="2600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id="{00000000-0008-0000-0700-000007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961987"/>
              </p:ext>
            </p:extLst>
          </p:nvPr>
        </p:nvGraphicFramePr>
        <p:xfrm>
          <a:off x="2445487" y="2491524"/>
          <a:ext cx="7070651" cy="3402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1140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q-AL" sz="2400" b="1" dirty="0">
                <a:solidFill>
                  <a:srgbClr val="002060"/>
                </a:solidFill>
                <a:latin typeface="Stencil" panose="040409050D0802020404" pitchFamily="82" charset="0"/>
              </a:rPr>
              <a:t>     </a:t>
            </a:r>
            <a:r>
              <a:rPr lang="sq-AL" sz="2400" b="1" i="1" dirty="0">
                <a:solidFill>
                  <a:srgbClr val="002060"/>
                </a:solidFill>
                <a:latin typeface="Stencil" panose="040409050D0802020404" pitchFamily="82" charset="0"/>
              </a:rPr>
              <a:t>VIZITAT MJEKËSORE TË SHËRBIMIT </a:t>
            </a:r>
            <a:r>
              <a:rPr lang="sq-AL" sz="2400" b="1" i="1" dirty="0">
                <a:solidFill>
                  <a:srgbClr val="FF0000"/>
                </a:solidFill>
                <a:latin typeface="Stencil" panose="040409050D0802020404" pitchFamily="82" charset="0"/>
              </a:rPr>
              <a:t>PEDIATRIK</a:t>
            </a:r>
            <a:r>
              <a:rPr lang="sq-AL" sz="2400" b="1" i="1" dirty="0">
                <a:solidFill>
                  <a:srgbClr val="002060"/>
                </a:solidFill>
                <a:latin typeface="Stencil" panose="040409050D0802020404" pitchFamily="82" charset="0"/>
              </a:rPr>
              <a:t>   SIPAS QENDRAVE         </a:t>
            </a:r>
            <a:br>
              <a:rPr lang="sq-AL" sz="2400" b="1" i="1" dirty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sq-AL" sz="2400" b="1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              </a:t>
            </a:r>
            <a:endParaRPr lang="en-US" sz="2400" b="1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id="{352D85CA-3A31-42B2-82F0-0F2E24E061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1959509"/>
              </p:ext>
            </p:extLst>
          </p:nvPr>
        </p:nvGraphicFramePr>
        <p:xfrm>
          <a:off x="1395663" y="1949117"/>
          <a:ext cx="9432758" cy="3910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2433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</a:t>
            </a:r>
            <a:br>
              <a:rPr lang="en-US" sz="2600" i="1" dirty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en-US" sz="2600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</a:t>
            </a:r>
            <a:r>
              <a:rPr lang="sq-AL" sz="2600" i="1" dirty="0">
                <a:solidFill>
                  <a:srgbClr val="002060"/>
                </a:solidFill>
                <a:latin typeface="Stencil" panose="040409050D0802020404" pitchFamily="82" charset="0"/>
              </a:rPr>
              <a:t>VIZITAT</a:t>
            </a:r>
            <a:r>
              <a:rPr lang="sq-AL" sz="2600" b="1" i="1" dirty="0">
                <a:solidFill>
                  <a:srgbClr val="002060"/>
                </a:solidFill>
                <a:latin typeface="Stencil" panose="040409050D0802020404" pitchFamily="82" charset="0"/>
              </a:rPr>
              <a:t> MJEKËSORE </a:t>
            </a:r>
            <a:r>
              <a:rPr lang="en-US" sz="2600" b="1" i="1" dirty="0">
                <a:solidFill>
                  <a:srgbClr val="002060"/>
                </a:solidFill>
                <a:latin typeface="Stencil" panose="040409050D0802020404" pitchFamily="82" charset="0"/>
              </a:rPr>
              <a:t>TË</a:t>
            </a:r>
            <a:r>
              <a:rPr lang="sq-AL" sz="2600" b="1" i="1" dirty="0">
                <a:solidFill>
                  <a:srgbClr val="002060"/>
                </a:solidFill>
                <a:latin typeface="Stencil" panose="040409050D0802020404" pitchFamily="82" charset="0"/>
              </a:rPr>
              <a:t> SHËRBIMIT </a:t>
            </a:r>
            <a:r>
              <a:rPr lang="sq-AL" sz="2600" b="1" i="1" dirty="0">
                <a:solidFill>
                  <a:srgbClr val="FF0000"/>
                </a:solidFill>
                <a:latin typeface="Stencil" panose="040409050D0802020404" pitchFamily="82" charset="0"/>
              </a:rPr>
              <a:t>DERMATOLOGJIK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4408742"/>
              </p:ext>
            </p:extLst>
          </p:nvPr>
        </p:nvGraphicFramePr>
        <p:xfrm>
          <a:off x="1130967" y="1876925"/>
          <a:ext cx="9841833" cy="411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CEC5FB86-D6C6-42B6-BBA7-15F3E20BBE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0886217"/>
              </p:ext>
            </p:extLst>
          </p:nvPr>
        </p:nvGraphicFramePr>
        <p:xfrm>
          <a:off x="1584251" y="2057399"/>
          <a:ext cx="8240233" cy="3269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3564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q-AL" dirty="0"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Stencil" panose="040409050D0802020404" pitchFamily="82" charset="0"/>
              </a:rPr>
              <a:t>       </a:t>
            </a:r>
            <a:r>
              <a:rPr lang="sq-AL" sz="3200" dirty="0">
                <a:solidFill>
                  <a:srgbClr val="002060"/>
                </a:solidFill>
                <a:latin typeface="Stencil" panose="040409050D0802020404" pitchFamily="82" charset="0"/>
              </a:rPr>
              <a:t>RAPORT I SHËRBIMEVE STOMATOLOGJIKE</a:t>
            </a:r>
            <a:endParaRPr lang="en-US" sz="3200" dirty="0"/>
          </a:p>
        </p:txBody>
      </p:sp>
      <p:pic>
        <p:nvPicPr>
          <p:cNvPr id="3" name="Picture 4" descr="Image result for painting tee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28" y="2416412"/>
            <a:ext cx="4301544" cy="405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309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222002"/>
            <a:ext cx="12195312" cy="1325563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Stencil" panose="040409050D0802020404" pitchFamily="82" charset="0"/>
                <a:ea typeface="Cambria" panose="02040503050406030204" pitchFamily="18" charset="0"/>
              </a:rPr>
              <a:t>RAPORT VJETOR I SHËRBIMEVE SHËNDETËSORE -2021</a:t>
            </a:r>
            <a:endParaRPr lang="en-US" sz="2800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5352759"/>
              </p:ext>
            </p:extLst>
          </p:nvPr>
        </p:nvGraphicFramePr>
        <p:xfrm>
          <a:off x="1311965" y="1855304"/>
          <a:ext cx="9260785" cy="3983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63512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</a:t>
            </a:r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VIZITAT DHE SHËRBIMET STOMATOLOGJIKE</a:t>
            </a:r>
            <a:endParaRPr lang="sq-AL" sz="2800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031045"/>
              </p:ext>
            </p:extLst>
          </p:nvPr>
        </p:nvGraphicFramePr>
        <p:xfrm>
          <a:off x="2073499" y="1828800"/>
          <a:ext cx="7817477" cy="4494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5051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800" y="-1290709"/>
            <a:ext cx="10515600" cy="311668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</a:t>
            </a:r>
            <a:br>
              <a:rPr lang="en-US" sz="2800" dirty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 VIZITAT MJEKËSORE STOMATOLOGJIKE SIPAS QENDRAVE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6172189"/>
              </p:ext>
            </p:extLst>
          </p:nvPr>
        </p:nvGraphicFramePr>
        <p:xfrm>
          <a:off x="489397" y="1163738"/>
          <a:ext cx="11402003" cy="5048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6815393"/>
              </p:ext>
            </p:extLst>
          </p:nvPr>
        </p:nvGraphicFramePr>
        <p:xfrm>
          <a:off x="1227439" y="1524001"/>
          <a:ext cx="9992496" cy="450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7447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425" y="260350"/>
            <a:ext cx="10515600" cy="1325563"/>
          </a:xfrm>
        </p:spPr>
        <p:txBody>
          <a:bodyPr>
            <a:normAutofit/>
          </a:bodyPr>
          <a:lstStyle/>
          <a:p>
            <a:r>
              <a:rPr lang="en-US" sz="2500" i="1" dirty="0">
                <a:solidFill>
                  <a:srgbClr val="002060"/>
                </a:solidFill>
                <a:latin typeface="Stencil" panose="040409050D0802020404" pitchFamily="82" charset="0"/>
              </a:rPr>
              <a:t>MESATARJA DITORE E SHËRBIMIT STOMATOLOGJIK SIPAS QENDRAVE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0516472"/>
              </p:ext>
            </p:extLst>
          </p:nvPr>
        </p:nvGraphicFramePr>
        <p:xfrm>
          <a:off x="746975" y="1585913"/>
          <a:ext cx="10606825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1345253"/>
              </p:ext>
            </p:extLst>
          </p:nvPr>
        </p:nvGraphicFramePr>
        <p:xfrm>
          <a:off x="649356" y="1585913"/>
          <a:ext cx="10704443" cy="4279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0015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425" y="365125"/>
            <a:ext cx="10715625" cy="1325563"/>
          </a:xfrm>
        </p:spPr>
        <p:txBody>
          <a:bodyPr>
            <a:normAutofit/>
          </a:bodyPr>
          <a:lstStyle/>
          <a:p>
            <a:r>
              <a:rPr lang="en-US" sz="2600" i="1" dirty="0">
                <a:solidFill>
                  <a:srgbClr val="002060"/>
                </a:solidFill>
                <a:latin typeface="Stencil" panose="040409050D0802020404" pitchFamily="82" charset="0"/>
              </a:rPr>
              <a:t>      RAPORT I SHËRBIMIT SPECIALISTIK DHE TË PËRGJITHSHËM I                            </a:t>
            </a:r>
            <a:br>
              <a:rPr lang="en-US" sz="2600" i="1" dirty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en-US" sz="2600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POLIKLINIKËS  STOMATOLOGJIKE   </a:t>
            </a:r>
            <a:r>
              <a:rPr lang="en-US" sz="2600" i="1" dirty="0">
                <a:solidFill>
                  <a:srgbClr val="FF0000"/>
                </a:solidFill>
                <a:latin typeface="Stencil" panose="040409050D0802020404" pitchFamily="82" charset="0"/>
              </a:rPr>
              <a:t>2021</a:t>
            </a:r>
            <a:r>
              <a:rPr lang="en-US" sz="2600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id="{780325B1-B239-4CBF-976A-87593E1766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380568"/>
              </p:ext>
            </p:extLst>
          </p:nvPr>
        </p:nvGraphicFramePr>
        <p:xfrm>
          <a:off x="1541930" y="2083981"/>
          <a:ext cx="9502588" cy="4056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0251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611" y="139839"/>
            <a:ext cx="10488398" cy="105128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</a:t>
            </a:r>
            <a:r>
              <a:rPr lang="en-US" sz="2800" b="1" dirty="0">
                <a:solidFill>
                  <a:srgbClr val="002060"/>
                </a:solidFill>
                <a:latin typeface="Stencil" panose="040409050D0802020404" pitchFamily="82" charset="0"/>
              </a:rPr>
              <a:t>SHËRBIMET STOMATOLOGJIKE  </a:t>
            </a:r>
            <a:r>
              <a:rPr lang="en-US" sz="2800" b="1" dirty="0">
                <a:solidFill>
                  <a:srgbClr val="FF0000"/>
                </a:solidFill>
                <a:latin typeface="Stencil" panose="040409050D0802020404" pitchFamily="82" charset="0"/>
              </a:rPr>
              <a:t>(nr.138771</a:t>
            </a:r>
            <a:r>
              <a:rPr lang="en-US" sz="3200" b="1" dirty="0">
                <a:solidFill>
                  <a:srgbClr val="FF0000"/>
                </a:solidFill>
                <a:latin typeface="Stencil" panose="040409050D0802020404" pitchFamily="82" charset="0"/>
              </a:rPr>
              <a:t>) 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634864"/>
              </p:ext>
            </p:extLst>
          </p:nvPr>
        </p:nvGraphicFramePr>
        <p:xfrm>
          <a:off x="3056021" y="1381336"/>
          <a:ext cx="6304548" cy="513229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1522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522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6251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700" b="0" u="none" strike="noStrike" dirty="0">
                          <a:effectLst/>
                          <a:latin typeface="Century" panose="02040604050505020304" pitchFamily="18" charset="0"/>
                        </a:rPr>
                        <a:t>Zëvendësimi i dhëmbit të humbur në protezë</a:t>
                      </a:r>
                      <a:endParaRPr lang="it-IT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6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Vulosja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e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fisurave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25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Trajtimi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gjakderdhjes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postekstraktive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>
                          <a:solidFill>
                            <a:schemeClr val="dk1"/>
                          </a:solidFill>
                          <a:effectLst/>
                          <a:latin typeface="Century" panose="02040604050505020304" pitchFamily="18" charset="0"/>
                        </a:rPr>
                        <a:t>9693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6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Trajtimi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alveolitit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210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25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Trajtimet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kirurgjiko-paraprotetikore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865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6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Termokauterizimi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316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25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Terapia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e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kanalit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te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infektuar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(MPA)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>
                          <a:solidFill>
                            <a:schemeClr val="dk1"/>
                          </a:solidFill>
                          <a:effectLst/>
                          <a:latin typeface="Century" panose="02040604050505020304" pitchFamily="18" charset="0"/>
                        </a:rPr>
                        <a:t>1201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625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Sherimi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biologjik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dhëmbit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(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kalcimol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)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>
                          <a:solidFill>
                            <a:schemeClr val="dk1"/>
                          </a:solidFill>
                          <a:effectLst/>
                          <a:latin typeface="Century" panose="02040604050505020304" pitchFamily="18" charset="0"/>
                        </a:rPr>
                        <a:t>3806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6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Semiimpakcion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16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6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RO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5212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6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Riparimi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protezës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(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ngjitja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)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dk1"/>
                          </a:solidFill>
                          <a:effectLst/>
                          <a:latin typeface="Century" panose="02040604050505020304" pitchFamily="18" charset="0"/>
                          <a:cs typeface="Times New Roman" panose="02020603050405020304" pitchFamily="18" charset="0"/>
                        </a:rPr>
                        <a:t>228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4128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731831"/>
              </p:ext>
            </p:extLst>
          </p:nvPr>
        </p:nvGraphicFramePr>
        <p:xfrm>
          <a:off x="2730321" y="371936"/>
          <a:ext cx="6452316" cy="642748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2261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261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Rindërtim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konservativ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dhëmbit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102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Ribazimi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direct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apo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indirect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protezes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Revision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mbushjes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së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kanalit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të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rrënjës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46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Readaptimi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terapeutik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aparatit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mobil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920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Proteza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totale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prej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rezinës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251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Proteza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parciale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prej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rezinës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57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Plastika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e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sinusit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Planifikimi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terapisë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ortodontike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193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Nxjerrja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dhëmbit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10117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Nxjerrja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dhëmbit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në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mënyrë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operative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441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Nivelimi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zgjatimit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alveolar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Ndërhyrjet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operative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paradontale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Mënjanimi i depozitimeve të forta (heqja e gurëve)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1934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Menjanimi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depozitimeve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1419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Mbushje e përkohshme (cavit, fosfat pb.)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14357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849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3628"/>
            <a:ext cx="10430814" cy="79397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SHËRBIMET STOMATOLOGJIKE</a:t>
            </a:r>
            <a:endParaRPr lang="en-US" sz="2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8626349"/>
              </p:ext>
            </p:extLst>
          </p:nvPr>
        </p:nvGraphicFramePr>
        <p:xfrm>
          <a:off x="922986" y="1067602"/>
          <a:ext cx="5181600" cy="54051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590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Mbushje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e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perhershme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me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kompozit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7114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700" b="0" u="none" strike="noStrike" dirty="0">
                          <a:effectLst/>
                          <a:latin typeface="Century" panose="02040604050505020304" pitchFamily="18" charset="0"/>
                        </a:rPr>
                        <a:t>Mbushje e perhershme me glassionomer</a:t>
                      </a:r>
                      <a:endParaRPr lang="it-IT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1425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0" u="none" strike="noStrike" dirty="0">
                          <a:effectLst/>
                          <a:latin typeface="Century" panose="02040604050505020304" pitchFamily="18" charset="0"/>
                        </a:rPr>
                        <a:t>Mbushje e perhershme me amalgam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1349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Mbushje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definitive e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kanalit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(MDK)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2578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Marrja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e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mases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anatomike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273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b="0" u="none" strike="noStrike" dirty="0">
                          <a:effectLst/>
                          <a:latin typeface="Century" panose="02040604050505020304" pitchFamily="18" charset="0"/>
                        </a:rPr>
                        <a:t>Kiretazha e xhepave paradontal (nje dhemb)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601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700" b="0" u="none" strike="noStrike" dirty="0">
                          <a:effectLst/>
                          <a:latin typeface="Century" panose="02040604050505020304" pitchFamily="18" charset="0"/>
                        </a:rPr>
                        <a:t>Incizioni intra dhe extra oral</a:t>
                      </a:r>
                      <a:endParaRPr lang="it-IT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357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Impakcion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109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Grryerja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e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dhembit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per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qellime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terapeutike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16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Frenektomia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Fluorizimi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dhëmbëve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sipas</a:t>
                      </a:r>
                      <a:r>
                        <a:rPr lang="en-US" sz="1700" b="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b="0" u="none" strike="noStrike" dirty="0" err="1">
                          <a:effectLst/>
                          <a:latin typeface="Century" panose="02040604050505020304" pitchFamily="18" charset="0"/>
                        </a:rPr>
                        <a:t>seancave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203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3987731"/>
              </p:ext>
            </p:extLst>
          </p:nvPr>
        </p:nvGraphicFramePr>
        <p:xfrm>
          <a:off x="6379448" y="1067602"/>
          <a:ext cx="5146183" cy="567067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5553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81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Riparimi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aparatit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ortodontik</a:t>
                      </a:r>
                      <a:endParaRPr lang="it-IT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Extirpim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vital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dhembit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335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Extirpim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mortal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pulpës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2541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Ex.i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penjëve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275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Drenimi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transkanalikular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rrënjës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së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dhëmbit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5721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566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700" u="none" strike="noStrike" dirty="0">
                          <a:effectLst/>
                          <a:latin typeface="Century" panose="02040604050505020304" pitchFamily="18" charset="0"/>
                        </a:rPr>
                        <a:t>Cementim i kurores ose ures së vjetër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11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Aplikimi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local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barit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8545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81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Aplikimi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kurorës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celuloide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75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109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Apikotomia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69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790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Aparati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ortodontik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aktiv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245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517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Amputim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mortal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i</a:t>
                      </a:r>
                      <a:r>
                        <a:rPr lang="en-US" sz="1700" u="none" strike="noStrike" dirty="0">
                          <a:effectLst/>
                          <a:latin typeface="Century" panose="02040604050505020304" pitchFamily="18" charset="0"/>
                        </a:rPr>
                        <a:t> </a:t>
                      </a:r>
                      <a:r>
                        <a:rPr lang="en-US" sz="1700" u="none" strike="noStrike" dirty="0" err="1">
                          <a:effectLst/>
                          <a:latin typeface="Century" panose="02040604050505020304" pitchFamily="18" charset="0"/>
                        </a:rPr>
                        <a:t>pulpës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</a:rPr>
                        <a:t>337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0264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86244" y="728654"/>
            <a:ext cx="7598006" cy="5539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000" b="1" dirty="0">
                <a:ln/>
                <a:solidFill>
                  <a:srgbClr val="002060"/>
                </a:solidFill>
                <a:latin typeface="Stencil" pitchFamily="82" charset="0"/>
              </a:rPr>
              <a:t>RAPORT</a:t>
            </a:r>
            <a:r>
              <a:rPr lang="en-US" sz="2800" b="1" dirty="0">
                <a:ln/>
                <a:solidFill>
                  <a:srgbClr val="002060"/>
                </a:solidFill>
                <a:latin typeface="Stencil" pitchFamily="82" charset="0"/>
              </a:rPr>
              <a:t>  I  </a:t>
            </a:r>
            <a:r>
              <a:rPr lang="sq-AL" sz="2800" b="1" dirty="0">
                <a:ln/>
                <a:solidFill>
                  <a:srgbClr val="002060"/>
                </a:solidFill>
                <a:latin typeface="Stencil" pitchFamily="82" charset="0"/>
              </a:rPr>
              <a:t>shërbimeve  d</a:t>
            </a:r>
            <a:r>
              <a:rPr lang="en-US" sz="2800" b="1" dirty="0" err="1">
                <a:ln/>
                <a:solidFill>
                  <a:srgbClr val="002060"/>
                </a:solidFill>
                <a:latin typeface="Stencil" pitchFamily="82" charset="0"/>
              </a:rPr>
              <a:t>iagnostik</a:t>
            </a:r>
            <a:r>
              <a:rPr lang="sq-AL" sz="2800" b="1" dirty="0">
                <a:ln/>
                <a:solidFill>
                  <a:srgbClr val="002060"/>
                </a:solidFill>
                <a:latin typeface="Stencil" pitchFamily="82" charset="0"/>
              </a:rPr>
              <a:t>e</a:t>
            </a:r>
            <a:endParaRPr lang="en-US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15" y="2859110"/>
            <a:ext cx="4547937" cy="2579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9966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4E86AA9D-7B82-4AC8-8810-60B95A0147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2788138"/>
              </p:ext>
            </p:extLst>
          </p:nvPr>
        </p:nvGraphicFramePr>
        <p:xfrm>
          <a:off x="5955632" y="1941950"/>
          <a:ext cx="5257799" cy="3808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762897" y="515758"/>
            <a:ext cx="924483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q-AL" sz="2800" dirty="0">
                <a:ln w="50800"/>
                <a:solidFill>
                  <a:srgbClr val="002060"/>
                </a:solidFill>
                <a:latin typeface="Stencil" pitchFamily="82" charset="0"/>
              </a:rPr>
              <a:t>Numri i shërbimeve </a:t>
            </a:r>
            <a:r>
              <a:rPr lang="en-US" sz="2800" dirty="0" err="1">
                <a:ln w="50800"/>
                <a:solidFill>
                  <a:srgbClr val="002060"/>
                </a:solidFill>
                <a:latin typeface="Stencil" pitchFamily="82" charset="0"/>
              </a:rPr>
              <a:t>DIAGNOSTIKe</a:t>
            </a:r>
            <a:endParaRPr lang="en-US" sz="2800" b="1" dirty="0">
              <a:ln/>
              <a:solidFill>
                <a:srgbClr val="002060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0551391"/>
              </p:ext>
            </p:extLst>
          </p:nvPr>
        </p:nvGraphicFramePr>
        <p:xfrm>
          <a:off x="819665" y="2263225"/>
          <a:ext cx="4908781" cy="3486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04338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9074" y="440571"/>
            <a:ext cx="8626903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/>
                <a:solidFill>
                  <a:srgbClr val="002060"/>
                </a:solidFill>
                <a:latin typeface="Stencil" pitchFamily="82" charset="0"/>
              </a:rPr>
              <a:t>Raport</a:t>
            </a:r>
            <a:r>
              <a:rPr lang="en-US" sz="2800" b="1" dirty="0">
                <a:ln/>
                <a:solidFill>
                  <a:srgbClr val="002060"/>
                </a:solidFill>
                <a:latin typeface="Stencil" pitchFamily="82" charset="0"/>
              </a:rPr>
              <a:t> I </a:t>
            </a:r>
            <a:r>
              <a:rPr lang="en-US" sz="2800" b="1" dirty="0" err="1">
                <a:ln/>
                <a:solidFill>
                  <a:srgbClr val="002060"/>
                </a:solidFill>
                <a:latin typeface="Stencil" pitchFamily="82" charset="0"/>
              </a:rPr>
              <a:t>sektorit</a:t>
            </a:r>
            <a:r>
              <a:rPr lang="en-US" sz="2800" b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Stencil" pitchFamily="82" charset="0"/>
              </a:rPr>
              <a:t>diagnostik</a:t>
            </a:r>
            <a:r>
              <a:rPr lang="en-US" sz="2800" b="1" dirty="0">
                <a:ln/>
                <a:solidFill>
                  <a:srgbClr val="002060"/>
                </a:solidFill>
                <a:latin typeface="Stencil" pitchFamily="82" charset="0"/>
              </a:rPr>
              <a:t> - </a:t>
            </a:r>
            <a:r>
              <a:rPr lang="en-US" sz="2800" b="1" dirty="0" err="1">
                <a:ln/>
                <a:solidFill>
                  <a:srgbClr val="002060"/>
                </a:solidFill>
                <a:latin typeface="Stencil" pitchFamily="82" charset="0"/>
              </a:rPr>
              <a:t>laboratorik</a:t>
            </a:r>
            <a:endParaRPr lang="en-US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2050" name="Picture 2" descr="Image result for laboratory equip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173" y="2253804"/>
            <a:ext cx="5486400" cy="311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685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</a:t>
            </a:r>
            <a:r>
              <a:rPr lang="en-US" sz="2600" b="1" i="1" dirty="0">
                <a:latin typeface="Cambria" panose="02040503050406030204" pitchFamily="18" charset="0"/>
                <a:ea typeface="Cambria" panose="02040503050406030204" pitchFamily="18" charset="0"/>
              </a:rPr>
              <a:t>VIZITAT DHE SHËRBIMET MJEKËSORE, VJETORI -</a:t>
            </a:r>
            <a:r>
              <a:rPr lang="en-US" sz="2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2021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4126231"/>
              </p:ext>
            </p:extLst>
          </p:nvPr>
        </p:nvGraphicFramePr>
        <p:xfrm>
          <a:off x="572876" y="1825625"/>
          <a:ext cx="10780924" cy="393619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6952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952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952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952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84049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 Narrow" panose="020B0606020202030204" pitchFamily="34" charset="0"/>
                        </a:rPr>
                        <a:t>     </a:t>
                      </a:r>
                      <a:r>
                        <a:rPr lang="en-US" sz="1900" dirty="0" err="1">
                          <a:latin typeface="Arial Narrow" panose="020B0606020202030204" pitchFamily="34" charset="0"/>
                        </a:rPr>
                        <a:t>Vizitat</a:t>
                      </a:r>
                      <a:r>
                        <a:rPr lang="en-US" sz="19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900" baseline="0" dirty="0" err="1">
                          <a:latin typeface="Arial Narrow" panose="020B0606020202030204" pitchFamily="34" charset="0"/>
                        </a:rPr>
                        <a:t>mjekësore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 Narrow" panose="020B0606020202030204" pitchFamily="34" charset="0"/>
                        </a:rPr>
                        <a:t>    </a:t>
                      </a:r>
                      <a:r>
                        <a:rPr lang="en-US" sz="1900" dirty="0" err="1">
                          <a:latin typeface="Arial Narrow" panose="020B0606020202030204" pitchFamily="34" charset="0"/>
                        </a:rPr>
                        <a:t>Vizitat</a:t>
                      </a:r>
                      <a:r>
                        <a:rPr lang="en-US" sz="19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Arial Narrow" panose="020B0606020202030204" pitchFamily="34" charset="0"/>
                        </a:rPr>
                        <a:t>laboratorike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en-US" sz="1900" dirty="0" err="1">
                          <a:latin typeface="Arial Narrow" panose="020B0606020202030204" pitchFamily="34" charset="0"/>
                        </a:rPr>
                        <a:t>Vizitat</a:t>
                      </a:r>
                      <a:r>
                        <a:rPr lang="en-US" sz="19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Arial Narrow" panose="020B0606020202030204" pitchFamily="34" charset="0"/>
                        </a:rPr>
                        <a:t>stomatologjike</a:t>
                      </a:r>
                      <a:endParaRPr lang="en-US" sz="19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 Narrow" panose="020B0606020202030204" pitchFamily="34" charset="0"/>
                        </a:rPr>
                        <a:t>   </a:t>
                      </a:r>
                      <a:r>
                        <a:rPr lang="en-US" sz="1900" dirty="0" err="1">
                          <a:latin typeface="Arial Narrow" panose="020B0606020202030204" pitchFamily="34" charset="0"/>
                        </a:rPr>
                        <a:t>Vizitat</a:t>
                      </a:r>
                      <a:r>
                        <a:rPr lang="en-US" sz="19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900" dirty="0" err="1">
                          <a:latin typeface="Arial Narrow" panose="020B0606020202030204" pitchFamily="34" charset="0"/>
                        </a:rPr>
                        <a:t>radiologjike</a:t>
                      </a:r>
                      <a:endParaRPr lang="en-US" sz="19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84049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  <a:p>
                      <a:pPr algn="ctr"/>
                      <a:r>
                        <a:rPr lang="en-US" sz="2400" b="1" dirty="0"/>
                        <a:t>793138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  <a:p>
                      <a:pPr algn="ctr"/>
                      <a:r>
                        <a:rPr lang="en-US" sz="2400" b="1" dirty="0"/>
                        <a:t>161079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  <a:p>
                      <a:pPr algn="ctr"/>
                      <a:r>
                        <a:rPr lang="en-US" sz="2400" b="1" dirty="0"/>
                        <a:t>55049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 </a:t>
                      </a:r>
                    </a:p>
                    <a:p>
                      <a:pPr algn="ctr"/>
                      <a:r>
                        <a:rPr lang="en-US" sz="2400" b="1" dirty="0"/>
                        <a:t>23926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84049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  <a:p>
                      <a:r>
                        <a:rPr lang="en-US" sz="18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1800" b="1" dirty="0" err="1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Shërbimet</a:t>
                      </a:r>
                      <a:r>
                        <a:rPr lang="en-US" sz="18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mjekësore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8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1800" b="1" dirty="0" err="1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Shërbimet</a:t>
                      </a:r>
                      <a:r>
                        <a:rPr lang="en-US" sz="18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laboratorike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18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1" dirty="0" err="1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Shërbimet</a:t>
                      </a:r>
                      <a:r>
                        <a:rPr lang="en-US" sz="18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stomatologjike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18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800" b="1" dirty="0" err="1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Shërbimet</a:t>
                      </a:r>
                      <a:r>
                        <a:rPr lang="en-US" sz="18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radiologjike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84049"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      </a:t>
                      </a:r>
                      <a:r>
                        <a:rPr lang="en-US" sz="2400" b="1" baseline="0" dirty="0"/>
                        <a:t>  </a:t>
                      </a:r>
                      <a:r>
                        <a:rPr lang="en-US" sz="2400" b="1" dirty="0"/>
                        <a:t>   </a:t>
                      </a:r>
                    </a:p>
                    <a:p>
                      <a:r>
                        <a:rPr lang="en-US" sz="2400" b="1" dirty="0"/>
                        <a:t>              957009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            </a:t>
                      </a:r>
                    </a:p>
                    <a:p>
                      <a:r>
                        <a:rPr lang="en-US" sz="2400" b="1" dirty="0"/>
                        <a:t>               911245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             </a:t>
                      </a:r>
                    </a:p>
                    <a:p>
                      <a:r>
                        <a:rPr lang="en-US" sz="2400" b="1" dirty="0"/>
                        <a:t>              138771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               </a:t>
                      </a:r>
                    </a:p>
                    <a:p>
                      <a:r>
                        <a:rPr lang="en-US" sz="2400" b="1" dirty="0"/>
                        <a:t>               30532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0414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  <a:t>        NUMRI I VIZITAVE LABORATORIKE  SIPAS QENDRAVE</a:t>
            </a:r>
            <a:br>
              <a:rPr lang="en-US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en-US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                                            </a:t>
            </a:r>
            <a:r>
              <a:rPr lang="en-US" sz="2800" b="1" i="1" dirty="0">
                <a:solidFill>
                  <a:srgbClr val="FF0000"/>
                </a:solidFill>
                <a:latin typeface="Stencil" panose="040409050D0802020404" pitchFamily="82" charset="0"/>
              </a:rPr>
              <a:t>(nr.161079) 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065711D7-8492-410F-9E18-36DC3D1A58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5366552"/>
              </p:ext>
            </p:extLst>
          </p:nvPr>
        </p:nvGraphicFramePr>
        <p:xfrm>
          <a:off x="555811" y="1690688"/>
          <a:ext cx="11143129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69931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291" y="30124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n/>
                <a:solidFill>
                  <a:schemeClr val="accent3"/>
                </a:solidFill>
                <a:latin typeface="Stencil" pitchFamily="82" charset="0"/>
              </a:rPr>
              <a:t/>
            </a:r>
            <a:br>
              <a:rPr lang="en-US" sz="4800" b="1" dirty="0">
                <a:ln/>
                <a:solidFill>
                  <a:schemeClr val="accent3"/>
                </a:solidFill>
                <a:latin typeface="Stencil" pitchFamily="82" charset="0"/>
              </a:rPr>
            </a:br>
            <a:r>
              <a:rPr lang="en-US" sz="27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mesatarja</a:t>
            </a:r>
            <a:r>
              <a:rPr lang="en-US" sz="2700" b="1" i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7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ditore</a:t>
            </a:r>
            <a:r>
              <a:rPr lang="en-US" sz="2700" b="1" i="1" dirty="0">
                <a:ln/>
                <a:solidFill>
                  <a:srgbClr val="002060"/>
                </a:solidFill>
                <a:latin typeface="Stencil" pitchFamily="82" charset="0"/>
              </a:rPr>
              <a:t> e  </a:t>
            </a:r>
            <a:r>
              <a:rPr lang="en-US" sz="27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pacientËve</a:t>
            </a:r>
            <a:r>
              <a:rPr lang="en-US" sz="2700" b="1" i="1" dirty="0">
                <a:ln/>
                <a:solidFill>
                  <a:srgbClr val="002060"/>
                </a:solidFill>
                <a:latin typeface="Stencil" pitchFamily="82" charset="0"/>
              </a:rPr>
              <a:t>  NË LABORATORIUM SIPAS NJËSIVE  </a:t>
            </a:r>
            <a:br>
              <a:rPr lang="en-US" sz="2700" b="1" i="1" dirty="0">
                <a:ln/>
                <a:solidFill>
                  <a:srgbClr val="002060"/>
                </a:solidFill>
                <a:latin typeface="Stencil" pitchFamily="82" charset="0"/>
              </a:rPr>
            </a:br>
            <a:r>
              <a:rPr lang="en-US" sz="2700" b="1" i="1" dirty="0">
                <a:ln/>
                <a:solidFill>
                  <a:srgbClr val="002060"/>
                </a:solidFill>
                <a:latin typeface="Stencil" pitchFamily="82" charset="0"/>
              </a:rPr>
              <a:t>                                                 </a:t>
            </a:r>
            <a:endParaRPr lang="en-US" sz="2700" i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7837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49D2822C-A474-444C-ACE5-5B1EEEE221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1030539"/>
              </p:ext>
            </p:extLst>
          </p:nvPr>
        </p:nvGraphicFramePr>
        <p:xfrm>
          <a:off x="1228164" y="2057399"/>
          <a:ext cx="9923929" cy="4011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423662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  <a:t>     NUMRI I ANALIZAVE LABORATORIKE SIPA QENDRAVE </a:t>
            </a:r>
            <a:br>
              <a:rPr lang="en-US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en-US" sz="2800" b="1" i="1" dirty="0">
                <a:solidFill>
                  <a:srgbClr val="FF0000"/>
                </a:solidFill>
                <a:latin typeface="Stencil" panose="040409050D0802020404" pitchFamily="82" charset="0"/>
              </a:rPr>
              <a:t>                                                                           (NR. 911245)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4724F3B4-9C66-4AE0-9D4B-6A160A4F72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8872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3609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Stencil" panose="040409050D0802020404" pitchFamily="82" charset="0"/>
              </a:rPr>
              <a:t>  </a:t>
            </a:r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VLERAT PATOLOGJIKE TË ANALIZAVE LABORATORIKE NË  </a:t>
            </a:r>
            <a:r>
              <a:rPr lang="en-US" sz="3200" b="1" i="1" dirty="0">
                <a:solidFill>
                  <a:srgbClr val="002060"/>
                </a:solidFill>
                <a:latin typeface="Stencil" panose="040409050D0802020404" pitchFamily="82" charset="0"/>
              </a:rPr>
              <a:t>%</a:t>
            </a:r>
            <a:r>
              <a:rPr lang="en-US" sz="3200" b="1" i="1" dirty="0">
                <a:latin typeface="Stencil" panose="040409050D0802020404" pitchFamily="82" charset="0"/>
              </a:rPr>
              <a:t/>
            </a:r>
            <a:br>
              <a:rPr lang="en-US" sz="3200" b="1" i="1" dirty="0">
                <a:latin typeface="Stencil" panose="040409050D0802020404" pitchFamily="82" charset="0"/>
              </a:rPr>
            </a:br>
            <a:r>
              <a:rPr lang="en-US" sz="3200" b="1" dirty="0">
                <a:solidFill>
                  <a:srgbClr val="FF0000"/>
                </a:solidFill>
                <a:latin typeface="Stencil" panose="040409050D0802020404" pitchFamily="82" charset="0"/>
              </a:rPr>
              <a:t>                                                                        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4623436"/>
              </p:ext>
            </p:extLst>
          </p:nvPr>
        </p:nvGraphicFramePr>
        <p:xfrm>
          <a:off x="1210491" y="1825625"/>
          <a:ext cx="984068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5234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32" y="-18866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 </a:t>
            </a:r>
            <a:b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LABORATOR  QKMF -REFERIM PËRSHKRIMET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4603B23C-CEBE-4519-9D9C-F116B0D6B9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3990619"/>
              </p:ext>
            </p:extLst>
          </p:nvPr>
        </p:nvGraphicFramePr>
        <p:xfrm>
          <a:off x="381000" y="1820985"/>
          <a:ext cx="10979332" cy="448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12111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699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LABORATOR QKMF- VETËREFERIM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DF265961-2C11-46D3-9388-E7B71BFE01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4818891"/>
              </p:ext>
            </p:extLst>
          </p:nvPr>
        </p:nvGraphicFramePr>
        <p:xfrm>
          <a:off x="596348" y="1642561"/>
          <a:ext cx="10757452" cy="453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6942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879"/>
            <a:ext cx="10515600" cy="1090216"/>
          </a:xfrm>
        </p:spPr>
        <p:txBody>
          <a:bodyPr>
            <a:normAutofit/>
          </a:bodyPr>
          <a:lstStyle/>
          <a:p>
            <a:r>
              <a:rPr lang="en-US" sz="2800" b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6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numri</a:t>
            </a:r>
            <a:r>
              <a:rPr lang="en-US" sz="2600" b="1" i="1" dirty="0">
                <a:ln/>
                <a:solidFill>
                  <a:srgbClr val="002060"/>
                </a:solidFill>
                <a:latin typeface="Stencil" pitchFamily="82" charset="0"/>
              </a:rPr>
              <a:t> I </a:t>
            </a:r>
            <a:r>
              <a:rPr lang="en-US" sz="26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Analiza</a:t>
            </a:r>
            <a:r>
              <a:rPr lang="sq-AL" sz="2600" b="1" i="1" dirty="0">
                <a:ln/>
                <a:solidFill>
                  <a:srgbClr val="002060"/>
                </a:solidFill>
                <a:latin typeface="Stencil" pitchFamily="82" charset="0"/>
              </a:rPr>
              <a:t>ve</a:t>
            </a:r>
            <a:r>
              <a:rPr lang="en-US" sz="2600" b="1" i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6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laboratorike</a:t>
            </a:r>
            <a:r>
              <a:rPr lang="sq-AL" sz="2600" b="1" i="1" dirty="0">
                <a:ln/>
                <a:solidFill>
                  <a:srgbClr val="002060"/>
                </a:solidFill>
                <a:latin typeface="Stencil" pitchFamily="82" charset="0"/>
              </a:rPr>
              <a:t> sipas</a:t>
            </a:r>
            <a:r>
              <a:rPr lang="en-US" sz="2600" b="1" i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sq-AL" sz="2600" b="1" i="1" dirty="0">
                <a:ln/>
                <a:solidFill>
                  <a:srgbClr val="002060"/>
                </a:solidFill>
                <a:latin typeface="Stencil" pitchFamily="82" charset="0"/>
              </a:rPr>
              <a:t>llojit</a:t>
            </a:r>
            <a:r>
              <a:rPr lang="en-US" sz="2600" b="1" i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600" b="1" i="1" dirty="0">
                <a:ln/>
                <a:solidFill>
                  <a:srgbClr val="FF0000"/>
                </a:solidFill>
                <a:latin typeface="Stencil" pitchFamily="82" charset="0"/>
              </a:rPr>
              <a:t>(nr.911245)</a:t>
            </a:r>
            <a:endParaRPr lang="en-US" sz="2600" i="1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76566885"/>
              </p:ext>
            </p:extLst>
          </p:nvPr>
        </p:nvGraphicFramePr>
        <p:xfrm>
          <a:off x="319327" y="998621"/>
          <a:ext cx="5727056" cy="543834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635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635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60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48973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1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73215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15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Le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71310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25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Hb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66070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25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66437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15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Trombocitet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65383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95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Koha e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gjakderdhjes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25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Koha e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koagulimit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03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Form.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Leuko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70236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03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Urea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41946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03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Kreatinina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43849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IgG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643511549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IgM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775724912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TSH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23792272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T3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722930318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T4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784505659"/>
                  </a:ext>
                </a:extLst>
              </a:tr>
              <a:tr h="2450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Rapid test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antigjen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35455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149805884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60349278"/>
              </p:ext>
            </p:extLst>
          </p:nvPr>
        </p:nvGraphicFramePr>
        <p:xfrm>
          <a:off x="6145618" y="998621"/>
          <a:ext cx="5727054" cy="541421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502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768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164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Glikemia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64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HbA1c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64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Sputumi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(BK)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64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CRP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10584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64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Kolesterol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41007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64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Trigliceridet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42842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64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Bilirubini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21107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64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Bilirubini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direct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20647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64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ALT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26283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164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AST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23999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164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Urina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60133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164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250065247"/>
                  </a:ext>
                </a:extLst>
              </a:tr>
              <a:tr h="4164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D-dimer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14791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268820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7317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6120F9-1ABE-4353-ABF3-0653CAEF7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158"/>
            <a:ext cx="10515600" cy="88890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entury" panose="02040604050505020304" pitchFamily="18" charset="0"/>
              </a:rPr>
              <a:t>                              </a:t>
            </a:r>
            <a:r>
              <a:rPr lang="en-US" sz="2800" dirty="0">
                <a:solidFill>
                  <a:srgbClr val="002060"/>
                </a:solidFill>
                <a:latin typeface="Stencil" panose="040409050D0802020404" pitchFamily="82" charset="0"/>
              </a:rPr>
              <a:t>TESTET SEROLOGJIKE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DCBB1E8-4BEA-4C0A-A69A-CA8948D2EFAD}"/>
              </a:ext>
            </a:extLst>
          </p:cNvPr>
          <p:cNvSpPr/>
          <p:nvPr/>
        </p:nvSpPr>
        <p:spPr>
          <a:xfrm>
            <a:off x="924083" y="2038706"/>
            <a:ext cx="1546467" cy="9925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IgG</a:t>
            </a:r>
          </a:p>
          <a:p>
            <a:pPr algn="ctr"/>
            <a:endParaRPr lang="en-US" sz="2200" b="1" dirty="0">
              <a:solidFill>
                <a:schemeClr val="tx1"/>
              </a:solidFill>
              <a:latin typeface="Century" panose="020406040505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IgM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="" xmlns:a16="http://schemas.microsoft.com/office/drawing/2014/main" id="{C054EB54-BCB1-4663-89E7-A945F429C5AF}"/>
              </a:ext>
            </a:extLst>
          </p:cNvPr>
          <p:cNvCxnSpPr>
            <a:cxnSpLocks/>
          </p:cNvCxnSpPr>
          <p:nvPr/>
        </p:nvCxnSpPr>
        <p:spPr>
          <a:xfrm>
            <a:off x="2482364" y="2209172"/>
            <a:ext cx="852840" cy="296702"/>
          </a:xfrm>
          <a:prstGeom prst="bent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5E706D8-16E9-4BF0-8D10-89379019D2C5}"/>
              </a:ext>
            </a:extLst>
          </p:cNvPr>
          <p:cNvSpPr/>
          <p:nvPr/>
        </p:nvSpPr>
        <p:spPr>
          <a:xfrm>
            <a:off x="3347018" y="2273391"/>
            <a:ext cx="2354179" cy="5728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chemeClr val="tx1"/>
                </a:solidFill>
                <a:latin typeface="Century" panose="02040604050505020304" pitchFamily="18" charset="0"/>
              </a:rPr>
              <a:t>QKMF-AMF-Stud.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6164A6-731C-4D13-BB3A-CB5F9B397114}"/>
              </a:ext>
            </a:extLst>
          </p:cNvPr>
          <p:cNvSpPr/>
          <p:nvPr/>
        </p:nvSpPr>
        <p:spPr>
          <a:xfrm>
            <a:off x="3290984" y="4470345"/>
            <a:ext cx="2354179" cy="61070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entury" panose="02040604050505020304" pitchFamily="18" charset="0"/>
              </a:rPr>
              <a:t>QMF 2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FF60026B-C158-457A-AEF8-BE2271CA5CDC}"/>
              </a:ext>
            </a:extLst>
          </p:cNvPr>
          <p:cNvCxnSpPr>
            <a:cxnSpLocks/>
            <a:stCxn id="7" idx="3"/>
            <a:endCxn id="35" idx="1"/>
          </p:cNvCxnSpPr>
          <p:nvPr/>
        </p:nvCxnSpPr>
        <p:spPr>
          <a:xfrm flipV="1">
            <a:off x="5701197" y="2064914"/>
            <a:ext cx="863381" cy="494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58FB8AA9-0902-451F-91EF-3247E412F317}"/>
              </a:ext>
            </a:extLst>
          </p:cNvPr>
          <p:cNvSpPr/>
          <p:nvPr/>
        </p:nvSpPr>
        <p:spPr>
          <a:xfrm>
            <a:off x="6564578" y="1751405"/>
            <a:ext cx="1823787" cy="62701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IgG: 2341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D8274E20-CA26-428A-A6F0-E884E429D216}"/>
              </a:ext>
            </a:extLst>
          </p:cNvPr>
          <p:cNvSpPr/>
          <p:nvPr/>
        </p:nvSpPr>
        <p:spPr>
          <a:xfrm>
            <a:off x="9039824" y="2038707"/>
            <a:ext cx="2114551" cy="91746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Century" panose="02040604050505020304" pitchFamily="18" charset="0"/>
              </a:rPr>
              <a:t>Totali</a:t>
            </a:r>
            <a:r>
              <a:rPr lang="en-US" sz="2400" b="1" dirty="0">
                <a:solidFill>
                  <a:schemeClr val="tx1"/>
                </a:solidFill>
                <a:latin typeface="Century" panose="02040604050505020304" pitchFamily="18" charset="0"/>
              </a:rPr>
              <a:t>: 4682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BEB2E94F-CBFF-49E1-9CDD-F20474B7301F}"/>
              </a:ext>
            </a:extLst>
          </p:cNvPr>
          <p:cNvSpPr/>
          <p:nvPr/>
        </p:nvSpPr>
        <p:spPr>
          <a:xfrm>
            <a:off x="6560521" y="2738356"/>
            <a:ext cx="1823787" cy="63004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IgM: 2341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4392C72F-A679-41F6-BDE2-24C725292F6E}"/>
              </a:ext>
            </a:extLst>
          </p:cNvPr>
          <p:cNvCxnSpPr>
            <a:cxnSpLocks/>
            <a:stCxn id="7" idx="3"/>
            <a:endCxn id="45" idx="1"/>
          </p:cNvCxnSpPr>
          <p:nvPr/>
        </p:nvCxnSpPr>
        <p:spPr>
          <a:xfrm>
            <a:off x="5701197" y="2559829"/>
            <a:ext cx="859324" cy="49354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F73757BC-73D9-4249-9D86-F3FB67097788}"/>
              </a:ext>
            </a:extLst>
          </p:cNvPr>
          <p:cNvCxnSpPr>
            <a:cxnSpLocks/>
            <a:stCxn id="35" idx="3"/>
            <a:endCxn id="38" idx="1"/>
          </p:cNvCxnSpPr>
          <p:nvPr/>
        </p:nvCxnSpPr>
        <p:spPr>
          <a:xfrm>
            <a:off x="8388365" y="2064914"/>
            <a:ext cx="651459" cy="432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BDDF5A97-0A34-4449-8369-4F0D8342EE89}"/>
              </a:ext>
            </a:extLst>
          </p:cNvPr>
          <p:cNvCxnSpPr>
            <a:cxnSpLocks/>
            <a:stCxn id="45" idx="3"/>
            <a:endCxn id="38" idx="1"/>
          </p:cNvCxnSpPr>
          <p:nvPr/>
        </p:nvCxnSpPr>
        <p:spPr>
          <a:xfrm flipV="1">
            <a:off x="8384308" y="2497441"/>
            <a:ext cx="655516" cy="5559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EF07894A-A109-416B-A2EC-DCF515D1A455}"/>
              </a:ext>
            </a:extLst>
          </p:cNvPr>
          <p:cNvSpPr/>
          <p:nvPr/>
        </p:nvSpPr>
        <p:spPr>
          <a:xfrm>
            <a:off x="6542223" y="3804623"/>
            <a:ext cx="1831307" cy="63209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IgG: 1405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BE642685-C84C-4D81-9657-5F59D6B6F680}"/>
              </a:ext>
            </a:extLst>
          </p:cNvPr>
          <p:cNvSpPr/>
          <p:nvPr/>
        </p:nvSpPr>
        <p:spPr>
          <a:xfrm>
            <a:off x="6570012" y="5081052"/>
            <a:ext cx="1842085" cy="63209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IgM: 1405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="" xmlns:a16="http://schemas.microsoft.com/office/drawing/2014/main" id="{AA0B4117-0EA5-4633-84C9-AED462D3129B}"/>
              </a:ext>
            </a:extLst>
          </p:cNvPr>
          <p:cNvCxnSpPr>
            <a:cxnSpLocks/>
            <a:stCxn id="78" idx="3"/>
            <a:endCxn id="92" idx="1"/>
          </p:cNvCxnSpPr>
          <p:nvPr/>
        </p:nvCxnSpPr>
        <p:spPr>
          <a:xfrm>
            <a:off x="8373530" y="4120669"/>
            <a:ext cx="666295" cy="5778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3B30DD51-5631-4D1C-B82C-C8CF99FBD629}"/>
              </a:ext>
            </a:extLst>
          </p:cNvPr>
          <p:cNvCxnSpPr>
            <a:cxnSpLocks/>
            <a:stCxn id="79" idx="3"/>
            <a:endCxn id="92" idx="1"/>
          </p:cNvCxnSpPr>
          <p:nvPr/>
        </p:nvCxnSpPr>
        <p:spPr>
          <a:xfrm flipV="1">
            <a:off x="8412097" y="4698505"/>
            <a:ext cx="627728" cy="6985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="" xmlns:a16="http://schemas.microsoft.com/office/drawing/2014/main" id="{D1504534-106F-4F3D-9F4E-C4DDDB25E7C2}"/>
              </a:ext>
            </a:extLst>
          </p:cNvPr>
          <p:cNvSpPr/>
          <p:nvPr/>
        </p:nvSpPr>
        <p:spPr>
          <a:xfrm>
            <a:off x="9039825" y="4223063"/>
            <a:ext cx="2114551" cy="95088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Century" panose="02040604050505020304" pitchFamily="18" charset="0"/>
              </a:rPr>
              <a:t>Totali</a:t>
            </a:r>
            <a:r>
              <a:rPr lang="en-US" sz="2400" b="1" dirty="0">
                <a:solidFill>
                  <a:schemeClr val="tx1"/>
                </a:solidFill>
                <a:latin typeface="Century" panose="02040604050505020304" pitchFamily="18" charset="0"/>
              </a:rPr>
              <a:t>:  2810</a:t>
            </a:r>
          </a:p>
        </p:txBody>
      </p:sp>
      <p:cxnSp>
        <p:nvCxnSpPr>
          <p:cNvPr id="153" name="Connector: Elbow 152">
            <a:extLst>
              <a:ext uri="{FF2B5EF4-FFF2-40B4-BE49-F238E27FC236}">
                <a16:creationId xmlns="" xmlns:a16="http://schemas.microsoft.com/office/drawing/2014/main" id="{F363643E-D511-4F8C-9889-BEE2E5513378}"/>
              </a:ext>
            </a:extLst>
          </p:cNvPr>
          <p:cNvCxnSpPr/>
          <p:nvPr/>
        </p:nvCxnSpPr>
        <p:spPr>
          <a:xfrm>
            <a:off x="2482364" y="2645172"/>
            <a:ext cx="808620" cy="2057656"/>
          </a:xfrm>
          <a:prstGeom prst="bent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endCxn id="78" idx="1"/>
          </p:cNvCxnSpPr>
          <p:nvPr/>
        </p:nvCxnSpPr>
        <p:spPr>
          <a:xfrm flipV="1">
            <a:off x="5645163" y="4120669"/>
            <a:ext cx="897060" cy="5767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/>
            <a:stCxn id="15" idx="3"/>
          </p:cNvCxnSpPr>
          <p:nvPr/>
        </p:nvCxnSpPr>
        <p:spPr>
          <a:xfrm>
            <a:off x="5645163" y="4775699"/>
            <a:ext cx="897060" cy="68357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3962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972E55-50B8-4820-8892-5AAD047EE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231"/>
            <a:ext cx="10515600" cy="886159"/>
          </a:xfrm>
        </p:spPr>
        <p:txBody>
          <a:bodyPr/>
          <a:lstStyle/>
          <a:p>
            <a:r>
              <a:rPr lang="en-US" dirty="0"/>
              <a:t>                     </a:t>
            </a:r>
            <a:r>
              <a:rPr lang="en-US" sz="2800" dirty="0">
                <a:solidFill>
                  <a:srgbClr val="002060"/>
                </a:solidFill>
                <a:latin typeface="Stencil" panose="040409050D0802020404" pitchFamily="82" charset="0"/>
              </a:rPr>
              <a:t>TESTI RAPID ME ANTIGJEN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22215029-CA11-486C-83E7-EA16471AD7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3547376"/>
              </p:ext>
            </p:extLst>
          </p:nvPr>
        </p:nvGraphicFramePr>
        <p:xfrm>
          <a:off x="822158" y="1503947"/>
          <a:ext cx="10515600" cy="4660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A2FF1281-B1A0-4E2A-9FFD-7B74CF0F21EC}"/>
              </a:ext>
            </a:extLst>
          </p:cNvPr>
          <p:cNvSpPr/>
          <p:nvPr/>
        </p:nvSpPr>
        <p:spPr>
          <a:xfrm>
            <a:off x="3133645" y="3324364"/>
            <a:ext cx="2394285" cy="505326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Mars  5778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2452AEA-949C-42D8-90EF-3C055816E4C0}"/>
              </a:ext>
            </a:extLst>
          </p:cNvPr>
          <p:cNvSpPr/>
          <p:nvPr/>
        </p:nvSpPr>
        <p:spPr>
          <a:xfrm>
            <a:off x="3133644" y="1650051"/>
            <a:ext cx="2394285" cy="56548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Century" panose="02040604050505020304" pitchFamily="18" charset="0"/>
              </a:rPr>
              <a:t>Janar</a:t>
            </a:r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  4691 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51CCDDDE-9FE9-4D09-8F10-9F60CB6828A8}"/>
              </a:ext>
            </a:extLst>
          </p:cNvPr>
          <p:cNvSpPr/>
          <p:nvPr/>
        </p:nvSpPr>
        <p:spPr>
          <a:xfrm>
            <a:off x="3133644" y="2499779"/>
            <a:ext cx="2394285" cy="56548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Century" panose="02040604050505020304" pitchFamily="18" charset="0"/>
              </a:rPr>
              <a:t>Shkurt</a:t>
            </a:r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  4583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D280838F-6778-4DCE-93AA-E2E9E6156E94}"/>
              </a:ext>
            </a:extLst>
          </p:cNvPr>
          <p:cNvSpPr/>
          <p:nvPr/>
        </p:nvSpPr>
        <p:spPr>
          <a:xfrm>
            <a:off x="250655" y="1907151"/>
            <a:ext cx="2098315" cy="1253463"/>
          </a:xfrm>
          <a:prstGeom prst="roundRect">
            <a:avLst/>
          </a:prstGeom>
          <a:solidFill>
            <a:srgbClr val="FBBD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QMF 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30F595B-BAB6-4456-9273-8136247A4FE7}"/>
              </a:ext>
            </a:extLst>
          </p:cNvPr>
          <p:cNvSpPr/>
          <p:nvPr/>
        </p:nvSpPr>
        <p:spPr>
          <a:xfrm>
            <a:off x="3133644" y="4817792"/>
            <a:ext cx="2394285" cy="56548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Maj  1484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F2869438-70BD-4746-9670-0D6D43B89BF0}"/>
              </a:ext>
            </a:extLst>
          </p:cNvPr>
          <p:cNvSpPr/>
          <p:nvPr/>
        </p:nvSpPr>
        <p:spPr>
          <a:xfrm>
            <a:off x="3133644" y="4040999"/>
            <a:ext cx="2394285" cy="56548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Century" panose="02040604050505020304" pitchFamily="18" charset="0"/>
              </a:rPr>
              <a:t>Prill</a:t>
            </a:r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  3996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80D25D4B-48D9-4267-83D3-6B78AB9CAFAC}"/>
              </a:ext>
            </a:extLst>
          </p:cNvPr>
          <p:cNvSpPr/>
          <p:nvPr/>
        </p:nvSpPr>
        <p:spPr>
          <a:xfrm>
            <a:off x="3133646" y="5594585"/>
            <a:ext cx="2394285" cy="56548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Century" panose="02040604050505020304" pitchFamily="18" charset="0"/>
              </a:rPr>
              <a:t>Qershor</a:t>
            </a:r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  528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D3F79F45-97D1-4B82-9063-804B288C3843}"/>
              </a:ext>
            </a:extLst>
          </p:cNvPr>
          <p:cNvSpPr/>
          <p:nvPr/>
        </p:nvSpPr>
        <p:spPr>
          <a:xfrm>
            <a:off x="8929879" y="3160615"/>
            <a:ext cx="2394285" cy="1136821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Century" panose="02040604050505020304" pitchFamily="18" charset="0"/>
              </a:rPr>
              <a:t>Total: 35 455 </a:t>
            </a:r>
          </a:p>
        </p:txBody>
      </p:sp>
      <p:sp>
        <p:nvSpPr>
          <p:cNvPr id="28" name="Rectangle: Rounded Corners 9">
            <a:extLst>
              <a:ext uri="{FF2B5EF4-FFF2-40B4-BE49-F238E27FC236}">
                <a16:creationId xmlns="" xmlns:a16="http://schemas.microsoft.com/office/drawing/2014/main" id="{D2452AEA-949C-42D8-90EF-3C055816E4C0}"/>
              </a:ext>
            </a:extLst>
          </p:cNvPr>
          <p:cNvSpPr/>
          <p:nvPr/>
        </p:nvSpPr>
        <p:spPr>
          <a:xfrm>
            <a:off x="5963341" y="1643315"/>
            <a:ext cx="2394285" cy="56548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Century" panose="02040604050505020304" pitchFamily="18" charset="0"/>
              </a:rPr>
              <a:t>Korrik</a:t>
            </a:r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  386 </a:t>
            </a:r>
          </a:p>
        </p:txBody>
      </p:sp>
      <p:sp>
        <p:nvSpPr>
          <p:cNvPr id="29" name="Rectangle: Rounded Corners 9">
            <a:extLst>
              <a:ext uri="{FF2B5EF4-FFF2-40B4-BE49-F238E27FC236}">
                <a16:creationId xmlns="" xmlns:a16="http://schemas.microsoft.com/office/drawing/2014/main" id="{D2452AEA-949C-42D8-90EF-3C055816E4C0}"/>
              </a:ext>
            </a:extLst>
          </p:cNvPr>
          <p:cNvSpPr/>
          <p:nvPr/>
        </p:nvSpPr>
        <p:spPr>
          <a:xfrm>
            <a:off x="5963340" y="2499779"/>
            <a:ext cx="2394285" cy="56548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Century" panose="02040604050505020304" pitchFamily="18" charset="0"/>
              </a:rPr>
              <a:t>Gusht</a:t>
            </a:r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  5344 </a:t>
            </a:r>
          </a:p>
        </p:txBody>
      </p:sp>
      <p:sp>
        <p:nvSpPr>
          <p:cNvPr id="30" name="Rectangle: Rounded Corners 9">
            <a:extLst>
              <a:ext uri="{FF2B5EF4-FFF2-40B4-BE49-F238E27FC236}">
                <a16:creationId xmlns="" xmlns:a16="http://schemas.microsoft.com/office/drawing/2014/main" id="{D2452AEA-949C-42D8-90EF-3C055816E4C0}"/>
              </a:ext>
            </a:extLst>
          </p:cNvPr>
          <p:cNvSpPr/>
          <p:nvPr/>
        </p:nvSpPr>
        <p:spPr>
          <a:xfrm>
            <a:off x="5963339" y="3294285"/>
            <a:ext cx="2394285" cy="56548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Century" panose="02040604050505020304" pitchFamily="18" charset="0"/>
              </a:rPr>
              <a:t>Shtator</a:t>
            </a:r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  5550 </a:t>
            </a:r>
          </a:p>
        </p:txBody>
      </p:sp>
      <p:sp>
        <p:nvSpPr>
          <p:cNvPr id="31" name="Rectangle: Rounded Corners 9">
            <a:extLst>
              <a:ext uri="{FF2B5EF4-FFF2-40B4-BE49-F238E27FC236}">
                <a16:creationId xmlns="" xmlns:a16="http://schemas.microsoft.com/office/drawing/2014/main" id="{D2452AEA-949C-42D8-90EF-3C055816E4C0}"/>
              </a:ext>
            </a:extLst>
          </p:cNvPr>
          <p:cNvSpPr/>
          <p:nvPr/>
        </p:nvSpPr>
        <p:spPr>
          <a:xfrm>
            <a:off x="5963338" y="4049613"/>
            <a:ext cx="2394285" cy="56548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Century" panose="02040604050505020304" pitchFamily="18" charset="0"/>
              </a:rPr>
              <a:t>Tetor</a:t>
            </a:r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  1498 </a:t>
            </a:r>
          </a:p>
        </p:txBody>
      </p:sp>
      <p:sp>
        <p:nvSpPr>
          <p:cNvPr id="32" name="Rectangle: Rounded Corners 9">
            <a:extLst>
              <a:ext uri="{FF2B5EF4-FFF2-40B4-BE49-F238E27FC236}">
                <a16:creationId xmlns="" xmlns:a16="http://schemas.microsoft.com/office/drawing/2014/main" id="{D2452AEA-949C-42D8-90EF-3C055816E4C0}"/>
              </a:ext>
            </a:extLst>
          </p:cNvPr>
          <p:cNvSpPr/>
          <p:nvPr/>
        </p:nvSpPr>
        <p:spPr>
          <a:xfrm>
            <a:off x="5963337" y="4804941"/>
            <a:ext cx="2394285" cy="56548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Century" panose="02040604050505020304" pitchFamily="18" charset="0"/>
              </a:rPr>
              <a:t>Nëntor</a:t>
            </a:r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  996 </a:t>
            </a:r>
          </a:p>
        </p:txBody>
      </p:sp>
      <p:sp>
        <p:nvSpPr>
          <p:cNvPr id="33" name="Rectangle: Rounded Corners 9">
            <a:extLst>
              <a:ext uri="{FF2B5EF4-FFF2-40B4-BE49-F238E27FC236}">
                <a16:creationId xmlns="" xmlns:a16="http://schemas.microsoft.com/office/drawing/2014/main" id="{D2452AEA-949C-42D8-90EF-3C055816E4C0}"/>
              </a:ext>
            </a:extLst>
          </p:cNvPr>
          <p:cNvSpPr/>
          <p:nvPr/>
        </p:nvSpPr>
        <p:spPr>
          <a:xfrm>
            <a:off x="5963336" y="5571374"/>
            <a:ext cx="2394285" cy="565484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Century" panose="02040604050505020304" pitchFamily="18" charset="0"/>
              </a:rPr>
              <a:t>Dhjetor</a:t>
            </a:r>
            <a:r>
              <a:rPr lang="en-US" sz="2200" b="1" dirty="0">
                <a:solidFill>
                  <a:schemeClr val="tx1"/>
                </a:solidFill>
                <a:latin typeface="Century" panose="02040604050505020304" pitchFamily="18" charset="0"/>
              </a:rPr>
              <a:t>  621 </a:t>
            </a:r>
          </a:p>
        </p:txBody>
      </p:sp>
    </p:spTree>
    <p:extLst>
      <p:ext uri="{BB962C8B-B14F-4D97-AF65-F5344CB8AC3E}">
        <p14:creationId xmlns:p14="http://schemas.microsoft.com/office/powerpoint/2010/main" val="32591579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C4993B-C120-4267-9D6C-967D04555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666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SHËRBIMET LABORATORIKE </a:t>
            </a:r>
            <a:r>
              <a:rPr lang="en-US" sz="2800" dirty="0">
                <a:solidFill>
                  <a:srgbClr val="FF0000"/>
                </a:solidFill>
                <a:latin typeface="Stencil" panose="040409050D0802020404" pitchFamily="82" charset="0"/>
              </a:rPr>
              <a:t>QKMF- QMF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E5FB1F-F052-41FB-BAE6-260260C81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4612" y="906137"/>
            <a:ext cx="5157787" cy="525622"/>
          </a:xfrm>
        </p:spPr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              </a:t>
            </a:r>
            <a:r>
              <a:rPr lang="en-US" sz="3000" dirty="0">
                <a:latin typeface="Century" panose="02040604050505020304" pitchFamily="18" charset="0"/>
              </a:rPr>
              <a:t>D-dimer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E0C6A25-AE85-4C8F-844E-9D5BE51F0B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08584"/>
          </a:xfrm>
        </p:spPr>
        <p:txBody>
          <a:bodyPr>
            <a:normAutofit/>
          </a:bodyPr>
          <a:lstStyle/>
          <a:p>
            <a:r>
              <a:rPr lang="en-US" sz="2800" dirty="0"/>
              <a:t>                            </a:t>
            </a:r>
            <a:endParaRPr lang="en-US" sz="2800" dirty="0">
              <a:latin typeface="Century" panose="020406040505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427A712-FEDB-470E-9044-16B0847132AA}"/>
              </a:ext>
            </a:extLst>
          </p:cNvPr>
          <p:cNvSpPr/>
          <p:nvPr/>
        </p:nvSpPr>
        <p:spPr>
          <a:xfrm>
            <a:off x="403428" y="1516728"/>
            <a:ext cx="3669630" cy="658479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Janar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2190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B00BFB6-8681-4CE0-9343-2DC344777306}"/>
              </a:ext>
            </a:extLst>
          </p:cNvPr>
          <p:cNvSpPr/>
          <p:nvPr/>
        </p:nvSpPr>
        <p:spPr>
          <a:xfrm>
            <a:off x="416105" y="2323993"/>
            <a:ext cx="3669628" cy="658479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Shkurt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1452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7DC72923-0BA7-4569-BF31-69C8EC76A611}"/>
              </a:ext>
            </a:extLst>
          </p:cNvPr>
          <p:cNvSpPr/>
          <p:nvPr/>
        </p:nvSpPr>
        <p:spPr>
          <a:xfrm>
            <a:off x="416105" y="3099760"/>
            <a:ext cx="3656953" cy="658479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Mars   1743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0C0E1906-4F83-4AA1-A8D7-4034FE2D7DA1}"/>
              </a:ext>
            </a:extLst>
          </p:cNvPr>
          <p:cNvSpPr/>
          <p:nvPr/>
        </p:nvSpPr>
        <p:spPr>
          <a:xfrm>
            <a:off x="8625130" y="4239636"/>
            <a:ext cx="3200400" cy="1529567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entury" panose="02040604050505020304" pitchFamily="18" charset="0"/>
              </a:rPr>
              <a:t>Totali</a:t>
            </a:r>
            <a:r>
              <a:rPr lang="en-US" sz="3200" b="1" dirty="0">
                <a:solidFill>
                  <a:schemeClr val="tx1"/>
                </a:solidFill>
                <a:latin typeface="Century" panose="02040604050505020304" pitchFamily="18" charset="0"/>
              </a:rPr>
              <a:t>: 14 791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BB06463-78AD-41CD-B7FD-684AA2E2DB4F}"/>
              </a:ext>
            </a:extLst>
          </p:cNvPr>
          <p:cNvSpPr/>
          <p:nvPr/>
        </p:nvSpPr>
        <p:spPr>
          <a:xfrm>
            <a:off x="416105" y="3910398"/>
            <a:ext cx="3669628" cy="658479"/>
          </a:xfrm>
          <a:prstGeom prst="round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Prill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1984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4B217C3-7027-466F-AC96-E212C123D68C}"/>
              </a:ext>
            </a:extLst>
          </p:cNvPr>
          <p:cNvSpPr/>
          <p:nvPr/>
        </p:nvSpPr>
        <p:spPr>
          <a:xfrm>
            <a:off x="403430" y="4697788"/>
            <a:ext cx="3669628" cy="658479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   1447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844D7B0F-7D64-4B93-9595-B868E2C7BAAD}"/>
              </a:ext>
            </a:extLst>
          </p:cNvPr>
          <p:cNvSpPr/>
          <p:nvPr/>
        </p:nvSpPr>
        <p:spPr>
          <a:xfrm>
            <a:off x="416105" y="5473555"/>
            <a:ext cx="3669628" cy="658479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Qershor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1167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48E71F1E-BDB3-4D8E-8A87-97A4C540EB21}"/>
              </a:ext>
            </a:extLst>
          </p:cNvPr>
          <p:cNvSpPr/>
          <p:nvPr/>
        </p:nvSpPr>
        <p:spPr>
          <a:xfrm>
            <a:off x="4469238" y="1526540"/>
            <a:ext cx="3669628" cy="658479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Korrik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761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AB4ADC4-E287-49F4-82EA-88ABBC522AE4}"/>
              </a:ext>
            </a:extLst>
          </p:cNvPr>
          <p:cNvSpPr/>
          <p:nvPr/>
        </p:nvSpPr>
        <p:spPr>
          <a:xfrm>
            <a:off x="4469236" y="2336027"/>
            <a:ext cx="3669630" cy="658479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Gusht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821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4A778FF7-B9FE-4825-8BB5-0AEF1F55EFFC}"/>
              </a:ext>
            </a:extLst>
          </p:cNvPr>
          <p:cNvSpPr/>
          <p:nvPr/>
        </p:nvSpPr>
        <p:spPr>
          <a:xfrm>
            <a:off x="4481911" y="3128654"/>
            <a:ext cx="3669628" cy="658479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Shtator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1495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D6343EDD-E5F3-48CC-B5C9-19A1ED0EE277}"/>
              </a:ext>
            </a:extLst>
          </p:cNvPr>
          <p:cNvSpPr/>
          <p:nvPr/>
        </p:nvSpPr>
        <p:spPr>
          <a:xfrm>
            <a:off x="4469238" y="3898774"/>
            <a:ext cx="3669628" cy="658479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Tetor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743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F3D6F82-9D78-4D92-BD71-1AF37A9BF3C9}"/>
              </a:ext>
            </a:extLst>
          </p:cNvPr>
          <p:cNvSpPr/>
          <p:nvPr/>
        </p:nvSpPr>
        <p:spPr>
          <a:xfrm>
            <a:off x="4481913" y="4684485"/>
            <a:ext cx="3656953" cy="658479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Nëntor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482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A67EE747-09E3-41D4-9AB4-FAD8714D49E6}"/>
              </a:ext>
            </a:extLst>
          </p:cNvPr>
          <p:cNvSpPr/>
          <p:nvPr/>
        </p:nvSpPr>
        <p:spPr>
          <a:xfrm>
            <a:off x="4481913" y="5455080"/>
            <a:ext cx="3669628" cy="658479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Dhjetor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327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59675707-3210-4B00-9C8B-80E03F19E20A}"/>
              </a:ext>
            </a:extLst>
          </p:cNvPr>
          <p:cNvSpPr/>
          <p:nvPr/>
        </p:nvSpPr>
        <p:spPr>
          <a:xfrm>
            <a:off x="8390516" y="1526540"/>
            <a:ext cx="3669630" cy="658479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Nëntor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117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40091F0A-9632-42BD-A845-19855BA12B54}"/>
              </a:ext>
            </a:extLst>
          </p:cNvPr>
          <p:cNvSpPr/>
          <p:nvPr/>
        </p:nvSpPr>
        <p:spPr>
          <a:xfrm>
            <a:off x="8390516" y="2323992"/>
            <a:ext cx="3669628" cy="658479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Dhjetor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62</a:t>
            </a:r>
          </a:p>
        </p:txBody>
      </p:sp>
    </p:spTree>
    <p:extLst>
      <p:ext uri="{BB962C8B-B14F-4D97-AF65-F5344CB8AC3E}">
        <p14:creationId xmlns:p14="http://schemas.microsoft.com/office/powerpoint/2010/main" val="1398682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52F84B-4D35-45CD-995B-BA5657551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i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VIZITAT MJEKËSORE NDËR VITE KRAHASUAR ME VITIN  </a:t>
            </a:r>
            <a:r>
              <a:rPr lang="en-US" sz="25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2021</a:t>
            </a:r>
            <a:endParaRPr lang="en-US" sz="2500" dirty="0">
              <a:solidFill>
                <a:srgbClr val="FF0000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="" xmlns:a16="http://schemas.microsoft.com/office/drawing/2014/main" id="{7349C60D-1943-483C-BED4-BB3FD34F85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0485945"/>
              </p:ext>
            </p:extLst>
          </p:nvPr>
        </p:nvGraphicFramePr>
        <p:xfrm>
          <a:off x="1669002" y="2057398"/>
          <a:ext cx="8762260" cy="4334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34713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782A49-D049-427E-BD3A-9DBD0B7AE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n w="50800"/>
                <a:solidFill>
                  <a:srgbClr val="002060"/>
                </a:solidFill>
                <a:latin typeface="Stencil" pitchFamily="82" charset="0"/>
              </a:rPr>
              <a:t>                RAPORT </a:t>
            </a:r>
            <a:r>
              <a:rPr lang="sq-AL" sz="3200" dirty="0">
                <a:ln w="50800"/>
                <a:solidFill>
                  <a:srgbClr val="002060"/>
                </a:solidFill>
                <a:latin typeface="Stencil" pitchFamily="82" charset="0"/>
              </a:rPr>
              <a:t>i shërbimit r</a:t>
            </a:r>
            <a:r>
              <a:rPr lang="en-US" sz="3200" b="1" dirty="0" err="1">
                <a:ln/>
                <a:solidFill>
                  <a:srgbClr val="002060"/>
                </a:solidFill>
                <a:latin typeface="Stencil" pitchFamily="82" charset="0"/>
              </a:rPr>
              <a:t>adiologjik</a:t>
            </a:r>
            <a:r>
              <a:rPr lang="en-US" sz="4400" b="1" dirty="0">
                <a:ln/>
                <a:solidFill>
                  <a:srgbClr val="002060"/>
                </a:solidFill>
              </a:rPr>
              <a:t/>
            </a:r>
            <a:br>
              <a:rPr lang="en-US" sz="4400" b="1" dirty="0">
                <a:ln/>
                <a:solidFill>
                  <a:srgbClr val="002060"/>
                </a:solidFill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41AC331C-44B2-43D0-878B-856F17F27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23461" y="1518729"/>
            <a:ext cx="7145078" cy="3820541"/>
          </a:xfrm>
        </p:spPr>
      </p:pic>
    </p:spTree>
    <p:extLst>
      <p:ext uri="{BB962C8B-B14F-4D97-AF65-F5344CB8AC3E}">
        <p14:creationId xmlns:p14="http://schemas.microsoft.com/office/powerpoint/2010/main" val="39990007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5828"/>
            <a:ext cx="10515600" cy="1325563"/>
          </a:xfrm>
        </p:spPr>
        <p:txBody>
          <a:bodyPr>
            <a:normAutofit/>
          </a:bodyPr>
          <a:lstStyle/>
          <a:p>
            <a:r>
              <a:rPr lang="sq-AL" sz="2400" b="1" i="1" dirty="0">
                <a:ln/>
                <a:solidFill>
                  <a:srgbClr val="002060"/>
                </a:solidFill>
                <a:latin typeface="Stencil" pitchFamily="82" charset="0"/>
              </a:rPr>
              <a:t>NUMRI I PACIENTËVE PËR EKZAMINIM RADIOLOGJIK SIPAS NJËSIVE</a:t>
            </a:r>
            <a:r>
              <a:rPr lang="en-US" sz="2400" b="1" i="1" dirty="0">
                <a:ln/>
                <a:solidFill>
                  <a:srgbClr val="002060"/>
                </a:solidFill>
                <a:latin typeface="Stencil" pitchFamily="82" charset="0"/>
              </a:rPr>
              <a:t/>
            </a:r>
            <a:br>
              <a:rPr lang="en-US" sz="2400" b="1" i="1" dirty="0">
                <a:ln/>
                <a:solidFill>
                  <a:srgbClr val="002060"/>
                </a:solidFill>
                <a:latin typeface="Stencil" pitchFamily="82" charset="0"/>
              </a:rPr>
            </a:br>
            <a:r>
              <a:rPr lang="en-US" sz="2400" b="1" i="1" dirty="0">
                <a:ln/>
                <a:solidFill>
                  <a:srgbClr val="FF0000"/>
                </a:solidFill>
                <a:latin typeface="Stencil" pitchFamily="82" charset="0"/>
              </a:rPr>
              <a:t>                                                                                                    </a:t>
            </a:r>
            <a:r>
              <a:rPr lang="en-US" sz="2600" b="1" i="1" dirty="0">
                <a:ln/>
                <a:solidFill>
                  <a:srgbClr val="FF0000"/>
                </a:solidFill>
                <a:latin typeface="Stencil" pitchFamily="82" charset="0"/>
              </a:rPr>
              <a:t>(nr.23926)</a:t>
            </a:r>
            <a:endParaRPr lang="en-US" sz="2600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id="{57A90F92-5802-4753-A50B-7E486B9098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354280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19830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417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Stencil" panose="040409050D0802020404" pitchFamily="82" charset="0"/>
              </a:rPr>
              <a:t>MESATARJA DITORE E PACIENTËVE PËR EKZAMINIME - RADIOLOGJIKE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7176235"/>
              </p:ext>
            </p:extLst>
          </p:nvPr>
        </p:nvGraphicFramePr>
        <p:xfrm>
          <a:off x="838200" y="1803400"/>
          <a:ext cx="10515600" cy="4373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00000000-0008-0000-1C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7113475"/>
              </p:ext>
            </p:extLst>
          </p:nvPr>
        </p:nvGraphicFramePr>
        <p:xfrm>
          <a:off x="1052623" y="2020187"/>
          <a:ext cx="9835118" cy="346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BB53B0C2-7AB1-4DA5-954F-46B963F7B1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1435244"/>
              </p:ext>
            </p:extLst>
          </p:nvPr>
        </p:nvGraphicFramePr>
        <p:xfrm>
          <a:off x="1617133" y="1709738"/>
          <a:ext cx="9084734" cy="4157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79938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A637E9-47C4-4808-A497-F29436B5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RTG QKMF-VETËREFERIMET</a:t>
            </a:r>
            <a:endParaRPr lang="en-US" sz="28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3764DA9E-40B0-46A5-832C-D816454514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9164911"/>
              </p:ext>
            </p:extLst>
          </p:nvPr>
        </p:nvGraphicFramePr>
        <p:xfrm>
          <a:off x="490331" y="1690688"/>
          <a:ext cx="11330608" cy="4537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94540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218" y="325369"/>
            <a:ext cx="10515600" cy="1090188"/>
          </a:xfrm>
        </p:spPr>
        <p:txBody>
          <a:bodyPr>
            <a:normAutofit/>
          </a:bodyPr>
          <a:lstStyle/>
          <a:p>
            <a:r>
              <a:rPr lang="en-US" sz="2600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SHËRBIMET RADIOLOGJIKE  </a:t>
            </a:r>
            <a:r>
              <a:rPr lang="en-US" sz="2600" i="1" dirty="0">
                <a:solidFill>
                  <a:srgbClr val="FF0000"/>
                </a:solidFill>
                <a:latin typeface="Stencil" panose="040409050D0802020404" pitchFamily="82" charset="0"/>
              </a:rPr>
              <a:t>( NR.30532)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A7E7F152-2E88-45FF-80B5-FD7EC2B087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3792926"/>
              </p:ext>
            </p:extLst>
          </p:nvPr>
        </p:nvGraphicFramePr>
        <p:xfrm>
          <a:off x="838200" y="1616149"/>
          <a:ext cx="10515600" cy="4560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25682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="" xmlns:a16="http://schemas.microsoft.com/office/drawing/2014/main" id="{E31A78B5-A103-4923-A8E7-085D68BF66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146725"/>
              </p:ext>
            </p:extLst>
          </p:nvPr>
        </p:nvGraphicFramePr>
        <p:xfrm>
          <a:off x="1201479" y="1313121"/>
          <a:ext cx="10132828" cy="4231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42857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0857"/>
            <a:ext cx="10515600" cy="1428206"/>
          </a:xfrm>
        </p:spPr>
        <p:txBody>
          <a:bodyPr>
            <a:normAutofit/>
          </a:bodyPr>
          <a:lstStyle/>
          <a:p>
            <a:r>
              <a:rPr lang="sq-AL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RAPORT I SHËRBIMIT </a:t>
            </a:r>
            <a:br>
              <a:rPr lang="sq-AL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sq-AL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 SHËNDETIT PUBLIK</a:t>
            </a:r>
          </a:p>
        </p:txBody>
      </p:sp>
      <p:pic>
        <p:nvPicPr>
          <p:cNvPr id="2050" name="Picture 2" descr="Image result for public health vacci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93" y="2949263"/>
            <a:ext cx="2338314" cy="261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7489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BD3674-28A4-4F48-A8FF-9984CED2D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q-AL" sz="2400" i="1" dirty="0">
                <a:solidFill>
                  <a:srgbClr val="002060"/>
                </a:solidFill>
                <a:latin typeface="Stencil" panose="040409050D0802020404" pitchFamily="82" charset="0"/>
              </a:rPr>
              <a:t>RAPORTI I IMUNIZIMIT ME VAKSINË TË OBLIGUAR SIPAS KALENDARIT-  </a:t>
            </a:r>
            <a:br>
              <a:rPr lang="sq-AL" sz="2400" i="1" dirty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sq-AL" sz="2400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                               </a:t>
            </a:r>
            <a:r>
              <a:rPr lang="en-US" sz="2400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</a:t>
            </a:r>
            <a:r>
              <a:rPr lang="sq-AL" sz="2400" i="1" dirty="0">
                <a:solidFill>
                  <a:srgbClr val="002060"/>
                </a:solidFill>
                <a:latin typeface="Stencil" panose="040409050D0802020404" pitchFamily="82" charset="0"/>
              </a:rPr>
              <a:t>primovaksina</a:t>
            </a:r>
            <a:r>
              <a:rPr lang="en-US" sz="2400" i="1" dirty="0">
                <a:solidFill>
                  <a:srgbClr val="002060"/>
                </a:solidFill>
                <a:latin typeface="Stencil" panose="040409050D0802020404" pitchFamily="82" charset="0"/>
              </a:rPr>
              <a:t>  </a:t>
            </a:r>
            <a:r>
              <a:rPr lang="en-US" sz="2400" i="1" dirty="0">
                <a:solidFill>
                  <a:srgbClr val="FF0000"/>
                </a:solidFill>
                <a:latin typeface="Stencil" panose="040409050D0802020404" pitchFamily="82" charset="0"/>
              </a:rPr>
              <a:t>2021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id="{C2883BC3-58BA-4B9D-99B1-82E32B6A73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360659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44938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54D8A0-3431-4BCD-AD06-C8345BE0F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3" y="100081"/>
            <a:ext cx="10515600" cy="986597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GJAT</a:t>
            </a:r>
            <a:r>
              <a:rPr lang="sq-AL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Ë </a:t>
            </a:r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 VITIT 2021 JAN</a:t>
            </a:r>
            <a:r>
              <a:rPr lang="sq-AL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Ë </a:t>
            </a:r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 ADMINISTRUAR  </a:t>
            </a:r>
            <a:r>
              <a:rPr lang="en-US" sz="2800" i="1" dirty="0">
                <a:solidFill>
                  <a:srgbClr val="FF0000"/>
                </a:solidFill>
                <a:latin typeface="Stencil" panose="040409050D0802020404" pitchFamily="82" charset="0"/>
              </a:rPr>
              <a:t>256 861 </a:t>
            </a:r>
            <a:r>
              <a:rPr lang="en-US" sz="2800" i="1" dirty="0" err="1">
                <a:solidFill>
                  <a:srgbClr val="002060"/>
                </a:solidFill>
                <a:latin typeface="Stencil" panose="040409050D0802020404" pitchFamily="82" charset="0"/>
              </a:rPr>
              <a:t>vaksina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Stencil" panose="040409050D0802020404" pitchFamily="82" charset="0"/>
              </a:rPr>
              <a:t> </a:t>
            </a:r>
            <a:b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Stencil" panose="040409050D0802020404" pitchFamily="82" charset="0"/>
              </a:rPr>
            </a:b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Stencil" panose="040409050D0802020404" pitchFamily="82" charset="0"/>
              </a:rPr>
              <a:t>                                                                      </a:t>
            </a:r>
            <a:r>
              <a:rPr lang="en-US" sz="2800" i="1" dirty="0">
                <a:solidFill>
                  <a:srgbClr val="FF0000"/>
                </a:solidFill>
                <a:latin typeface="Stencil" panose="040409050D0802020404" pitchFamily="82" charset="0"/>
              </a:rPr>
              <a:t>covid-19</a:t>
            </a:r>
            <a:endParaRPr lang="en-US" sz="28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2CEEE683-5EBD-4D21-BAFC-3D293808A9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7204225"/>
              </p:ext>
            </p:extLst>
          </p:nvPr>
        </p:nvGraphicFramePr>
        <p:xfrm>
          <a:off x="404191" y="1431234"/>
          <a:ext cx="11171583" cy="4956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88589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28BD39-24B6-405A-B3D0-B1E9F9139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567"/>
            <a:ext cx="10515600" cy="1211012"/>
          </a:xfrm>
        </p:spPr>
        <p:txBody>
          <a:bodyPr>
            <a:normAutofit fontScale="90000"/>
          </a:bodyPr>
          <a:lstStyle/>
          <a:p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Stencil" panose="040409050D0802020404" pitchFamily="82" charset="0"/>
              </a:rPr>
              <a:t>            </a:t>
            </a:r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     VAKSINIMI GJAT</a:t>
            </a:r>
            <a:r>
              <a:rPr lang="sq-AL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Ë </a:t>
            </a:r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 MUAJIT </a:t>
            </a:r>
            <a:r>
              <a:rPr lang="en-US" sz="2800" i="1" dirty="0">
                <a:solidFill>
                  <a:srgbClr val="FF0000"/>
                </a:solidFill>
                <a:latin typeface="Stencil" panose="040409050D0802020404" pitchFamily="82" charset="0"/>
              </a:rPr>
              <a:t>JANAR-SHKURT</a:t>
            </a:r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   </a:t>
            </a:r>
            <a:b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                                                        </a:t>
            </a:r>
            <a:r>
              <a:rPr lang="en-US" sz="3100" i="1" dirty="0">
                <a:solidFill>
                  <a:srgbClr val="002060"/>
                </a:solidFill>
                <a:latin typeface="Stencil" panose="040409050D0802020404" pitchFamily="82" charset="0"/>
              </a:rPr>
              <a:t>23 916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Stencil" panose="040409050D0802020404" pitchFamily="82" charset="0"/>
              </a:rPr>
              <a:t/>
            </a:r>
            <a:b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Stencil" panose="040409050D0802020404" pitchFamily="82" charset="0"/>
              </a:rPr>
            </a:b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Stencil" panose="040409050D0802020404" pitchFamily="82" charset="0"/>
              </a:rPr>
              <a:t>                                                </a:t>
            </a:r>
            <a:endParaRPr lang="en-US" sz="2800" i="1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065E5F2C-256C-44DD-BF13-D859197E8C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11923"/>
              </p:ext>
            </p:extLst>
          </p:nvPr>
        </p:nvGraphicFramePr>
        <p:xfrm>
          <a:off x="741948" y="1506454"/>
          <a:ext cx="10515600" cy="5038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622247C-94FB-4FA3-A6F0-D1D014763162}"/>
              </a:ext>
            </a:extLst>
          </p:cNvPr>
          <p:cNvSpPr txBox="1"/>
          <p:nvPr/>
        </p:nvSpPr>
        <p:spPr>
          <a:xfrm>
            <a:off x="934452" y="2221650"/>
            <a:ext cx="11801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544B049-4733-453A-AF47-FE0C69CA8C95}"/>
              </a:ext>
            </a:extLst>
          </p:cNvPr>
          <p:cNvSpPr txBox="1"/>
          <p:nvPr/>
        </p:nvSpPr>
        <p:spPr>
          <a:xfrm>
            <a:off x="1181800" y="3868442"/>
            <a:ext cx="13657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SHKURT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D14896C-74B7-464B-BFFD-2EE9870D51A3}"/>
              </a:ext>
            </a:extLst>
          </p:cNvPr>
          <p:cNvSpPr txBox="1"/>
          <p:nvPr/>
        </p:nvSpPr>
        <p:spPr>
          <a:xfrm>
            <a:off x="934452" y="5272216"/>
            <a:ext cx="11801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TOTALI</a:t>
            </a:r>
          </a:p>
        </p:txBody>
      </p:sp>
    </p:spTree>
    <p:extLst>
      <p:ext uri="{BB962C8B-B14F-4D97-AF65-F5344CB8AC3E}">
        <p14:creationId xmlns:p14="http://schemas.microsoft.com/office/powerpoint/2010/main" val="2375683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5C9F9A-9B69-4390-BC20-CE06F3E8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365125"/>
            <a:ext cx="112014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Stencil" panose="040409050D0802020404" pitchFamily="82" charset="0"/>
              </a:rPr>
              <a:t>      </a:t>
            </a:r>
            <a:r>
              <a:rPr lang="en-US" sz="2100" b="1" i="1" dirty="0">
                <a:latin typeface="Cambria" panose="02040503050406030204" pitchFamily="18" charset="0"/>
                <a:ea typeface="Cambria" panose="02040503050406030204" pitchFamily="18" charset="0"/>
              </a:rPr>
              <a:t>VJETORI I VIZITAVE DHE SHËRBIMEVE MJEKËSORE NË </a:t>
            </a:r>
            <a:r>
              <a:rPr lang="en-US" sz="21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QKMF</a:t>
            </a:r>
            <a:r>
              <a:rPr lang="en-US" sz="2100" b="1" i="1" dirty="0">
                <a:latin typeface="Cambria" panose="02040503050406030204" pitchFamily="18" charset="0"/>
                <a:ea typeface="Cambria" panose="02040503050406030204" pitchFamily="18" charset="0"/>
              </a:rPr>
              <a:t>,KRAHASUAR ME VITIN  2020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31235649-BE05-4093-9813-DA6C0BD5D1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7599403"/>
              </p:ext>
            </p:extLst>
          </p:nvPr>
        </p:nvGraphicFramePr>
        <p:xfrm>
          <a:off x="838200" y="169068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52244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   </a:t>
            </a:r>
            <a:r>
              <a:rPr lang="en-US" sz="2600" i="1" dirty="0">
                <a:solidFill>
                  <a:srgbClr val="002060"/>
                </a:solidFill>
                <a:latin typeface="Stencil" panose="040409050D0802020404" pitchFamily="82" charset="0"/>
              </a:rPr>
              <a:t>VAKSINAT  </a:t>
            </a:r>
            <a:r>
              <a:rPr lang="en-US" sz="2600" i="1" dirty="0" err="1">
                <a:solidFill>
                  <a:srgbClr val="FF0000"/>
                </a:solidFill>
                <a:latin typeface="Stencil" panose="040409050D0802020404" pitchFamily="82" charset="0"/>
              </a:rPr>
              <a:t>Covid</a:t>
            </a:r>
            <a:r>
              <a:rPr lang="en-US" sz="2600" i="1" dirty="0">
                <a:solidFill>
                  <a:srgbClr val="FF0000"/>
                </a:solidFill>
                <a:latin typeface="Stencil" panose="040409050D0802020404" pitchFamily="82" charset="0"/>
              </a:rPr>
              <a:t> -19 </a:t>
            </a:r>
            <a:r>
              <a:rPr lang="en-US" sz="2600" i="1" dirty="0" err="1">
                <a:solidFill>
                  <a:srgbClr val="002060"/>
                </a:solidFill>
                <a:latin typeface="Stencil" panose="040409050D0802020404" pitchFamily="82" charset="0"/>
              </a:rPr>
              <a:t>të</a:t>
            </a:r>
            <a:r>
              <a:rPr lang="en-US" sz="2600" i="1" dirty="0">
                <a:solidFill>
                  <a:srgbClr val="002060"/>
                </a:solidFill>
                <a:latin typeface="Stencil" panose="040409050D0802020404" pitchFamily="82" charset="0"/>
              </a:rPr>
              <a:t> ADMINISTRUARA SIPAS  </a:t>
            </a:r>
            <a:r>
              <a:rPr lang="en-US" sz="2600" i="1" dirty="0" err="1">
                <a:solidFill>
                  <a:srgbClr val="002060"/>
                </a:solidFill>
                <a:latin typeface="Stencil" panose="040409050D0802020404" pitchFamily="82" charset="0"/>
              </a:rPr>
              <a:t>GRUPMOSHëS</a:t>
            </a:r>
            <a:endParaRPr lang="en-US" sz="2600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5708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39818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dirty="0">
                <a:solidFill>
                  <a:srgbClr val="002060"/>
                </a:solidFill>
                <a:latin typeface="Stencil" panose="040409050D0802020404" pitchFamily="82" charset="0"/>
              </a:rPr>
              <a:t>VAKSINAT e </a:t>
            </a:r>
            <a:r>
              <a:rPr lang="en-US" sz="2400" i="1" dirty="0">
                <a:solidFill>
                  <a:srgbClr val="FF0000"/>
                </a:solidFill>
                <a:latin typeface="Stencil" panose="040409050D0802020404" pitchFamily="82" charset="0"/>
              </a:rPr>
              <a:t>GRIPIT SEZONAL </a:t>
            </a:r>
            <a:r>
              <a:rPr lang="en-US" sz="2400" i="1" dirty="0" err="1">
                <a:solidFill>
                  <a:srgbClr val="002060"/>
                </a:solidFill>
                <a:latin typeface="Stencil" panose="040409050D0802020404" pitchFamily="82" charset="0"/>
              </a:rPr>
              <a:t>të</a:t>
            </a:r>
            <a:r>
              <a:rPr lang="en-US" sz="2400" i="1" dirty="0">
                <a:solidFill>
                  <a:srgbClr val="002060"/>
                </a:solidFill>
                <a:latin typeface="Stencil" panose="040409050D0802020404" pitchFamily="82" charset="0"/>
              </a:rPr>
              <a:t> ADMINISTRUARA SIPAS  </a:t>
            </a:r>
            <a:r>
              <a:rPr lang="en-US" sz="2400" i="1" dirty="0" err="1">
                <a:solidFill>
                  <a:srgbClr val="002060"/>
                </a:solidFill>
                <a:latin typeface="Stencil" panose="040409050D0802020404" pitchFamily="82" charset="0"/>
              </a:rPr>
              <a:t>GRUPMOSHëS</a:t>
            </a:r>
            <a:endParaRPr lang="en-US" sz="25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26594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48964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265" y="365125"/>
            <a:ext cx="10686535" cy="1325563"/>
          </a:xfrm>
        </p:spPr>
        <p:txBody>
          <a:bodyPr>
            <a:normAutofit/>
          </a:bodyPr>
          <a:lstStyle/>
          <a:p>
            <a:r>
              <a:rPr lang="en-US" sz="2400" b="1" i="1" dirty="0">
                <a:ln/>
                <a:solidFill>
                  <a:srgbClr val="002060"/>
                </a:solidFill>
                <a:latin typeface="Stencil" pitchFamily="82" charset="0"/>
              </a:rPr>
              <a:t>PARAQITJA E SËMUNDJEVE  KRONIKE, </a:t>
            </a:r>
            <a:r>
              <a:rPr lang="en-US" sz="24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Malinje</a:t>
            </a:r>
            <a:r>
              <a:rPr lang="en-US" sz="2400" b="1" i="1" dirty="0">
                <a:ln/>
                <a:solidFill>
                  <a:srgbClr val="002060"/>
                </a:solidFill>
                <a:latin typeface="Stencil" pitchFamily="82" charset="0"/>
              </a:rPr>
              <a:t>  </a:t>
            </a:r>
            <a:r>
              <a:rPr lang="en-US" sz="24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dhe</a:t>
            </a:r>
            <a:r>
              <a:rPr lang="en-US" sz="2400" b="1" i="1" dirty="0">
                <a:ln/>
                <a:solidFill>
                  <a:srgbClr val="002060"/>
                </a:solidFill>
                <a:latin typeface="Stencil" pitchFamily="82" charset="0"/>
              </a:rPr>
              <a:t>    INSULINVARTËSIT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8212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75304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SËMUNDJET</a:t>
            </a:r>
            <a:r>
              <a:rPr lang="sq-AL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en-US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  <a:t> NGJITËSE </a:t>
            </a:r>
            <a:r>
              <a:rPr lang="en-US" sz="2800" b="1" i="1" dirty="0">
                <a:solidFill>
                  <a:srgbClr val="FF0000"/>
                </a:solidFill>
                <a:latin typeface="Stencil" panose="040409050D0802020404" pitchFamily="82" charset="0"/>
              </a:rPr>
              <a:t>(NR. 36 959</a:t>
            </a:r>
            <a:r>
              <a:rPr lang="sq-AL" sz="2800" b="1" i="1" dirty="0">
                <a:solidFill>
                  <a:srgbClr val="FF0000"/>
                </a:solidFill>
                <a:latin typeface="Stencil" panose="040409050D0802020404" pitchFamily="82" charset="0"/>
              </a:rPr>
              <a:t>)</a:t>
            </a:r>
            <a:r>
              <a:rPr lang="en-US" sz="2800" b="1" i="1" dirty="0">
                <a:solidFill>
                  <a:srgbClr val="FF0000"/>
                </a:solidFill>
                <a:latin typeface="Stencil" panose="040409050D0802020404" pitchFamily="82" charset="0"/>
              </a:rPr>
              <a:t>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5084227"/>
              </p:ext>
            </p:extLst>
          </p:nvPr>
        </p:nvGraphicFramePr>
        <p:xfrm>
          <a:off x="2734489" y="1759133"/>
          <a:ext cx="5643157" cy="4319978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9945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85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0710">
                <a:tc>
                  <a:txBody>
                    <a:bodyPr/>
                    <a:lstStyle/>
                    <a:p>
                      <a:r>
                        <a:rPr lang="sq-AL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Dyshim në influencë (ILI)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19441</a:t>
                      </a:r>
                      <a:endParaRPr lang="sq-AL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0710">
                <a:tc>
                  <a:txBody>
                    <a:bodyPr/>
                    <a:lstStyle/>
                    <a:p>
                      <a:r>
                        <a:rPr lang="sq-AL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Diarret akute</a:t>
                      </a:r>
                      <a:endParaRPr lang="sq-AL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13243</a:t>
                      </a:r>
                      <a:endParaRPr lang="sq-AL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0710">
                <a:tc>
                  <a:txBody>
                    <a:bodyPr/>
                    <a:lstStyle/>
                    <a:p>
                      <a:r>
                        <a:rPr lang="sq-AL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IPTR (inf.poshtme trak.res)</a:t>
                      </a:r>
                      <a:endParaRPr lang="sq-AL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3430</a:t>
                      </a:r>
                      <a:endParaRPr lang="sq-AL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6177">
                <a:tc>
                  <a:txBody>
                    <a:bodyPr/>
                    <a:lstStyle/>
                    <a:p>
                      <a:r>
                        <a:rPr lang="sq-AL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Varicella</a:t>
                      </a:r>
                      <a:endParaRPr lang="sq-AL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646</a:t>
                      </a:r>
                      <a:endParaRPr lang="sq-AL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4395">
                <a:tc>
                  <a:txBody>
                    <a:bodyPr/>
                    <a:lstStyle/>
                    <a:p>
                      <a:r>
                        <a:rPr lang="sq-AL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TBC</a:t>
                      </a:r>
                      <a:endParaRPr lang="sq-AL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</a:t>
                      </a:r>
                      <a:endParaRPr lang="sq-AL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071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SST</a:t>
                      </a:r>
                      <a:endParaRPr lang="sq-AL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sq-AL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5753">
                <a:tc>
                  <a:txBody>
                    <a:bodyPr/>
                    <a:lstStyle/>
                    <a:p>
                      <a:r>
                        <a:rPr lang="en-US" sz="2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Rubeolla</a:t>
                      </a:r>
                      <a:endParaRPr lang="sq-AL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q-AL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10593633"/>
                  </a:ext>
                </a:extLst>
              </a:tr>
              <a:tr h="560813">
                <a:tc>
                  <a:txBody>
                    <a:bodyPr/>
                    <a:lstStyle/>
                    <a:p>
                      <a:r>
                        <a:rPr lang="sq-AL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Parotiti epidemik</a:t>
                      </a:r>
                      <a:endParaRPr lang="sq-AL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sq-AL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0883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724" y="-211524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i="1" dirty="0">
                <a:solidFill>
                  <a:srgbClr val="002060"/>
                </a:solidFill>
                <a:latin typeface="Stencil" panose="040409050D0802020404" pitchFamily="82" charset="0"/>
                <a:cs typeface="Times New Roman" panose="02020603050405020304" pitchFamily="18" charset="0"/>
              </a:rPr>
              <a:t>                         MORBIDITETI SIPAS KNS-10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2900353"/>
              </p:ext>
            </p:extLst>
          </p:nvPr>
        </p:nvGraphicFramePr>
        <p:xfrm>
          <a:off x="2100647" y="881448"/>
          <a:ext cx="7603525" cy="59254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8054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980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org,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frymëmarrjes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158375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sistemit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qarkullimit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gjakut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49211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9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urino-gjenital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34018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osteomuskular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ind.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lidhor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27380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49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gjëndrrave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tajim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brendshëm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ushqyeshmërisë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metabo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24845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lëkures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ind.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nënlëkuror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18702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26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sistemit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digjestiv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95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ngjitëse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parazitare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17527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95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syrit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adnekseve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syrit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6984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veshit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procesusit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mastoid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8179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349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gjakut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org.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hemopoetike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çrregullimet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imunitetit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8960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27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Helmimet</a:t>
                      </a:r>
                      <a:r>
                        <a:rPr lang="en-US" sz="15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5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pasojat</a:t>
                      </a:r>
                      <a:r>
                        <a:rPr lang="en-US" sz="15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5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vepr</a:t>
                      </a:r>
                      <a:r>
                        <a:rPr lang="en-US" sz="15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15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faktorve</a:t>
                      </a:r>
                      <a:r>
                        <a:rPr lang="en-US" sz="15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15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jashtem</a:t>
                      </a:r>
                      <a:r>
                        <a:rPr lang="en-US" sz="15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11541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Çrregullimet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psiqike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çrregullimet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sjelljes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591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sistemit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nervor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03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Tumoret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Shtatëzania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lindjet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lehonat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201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4DDB67-1A92-4B76-9124-26D99854A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093E5793-8815-4C3C-A5DA-1940730A5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86" y="365125"/>
            <a:ext cx="11047227" cy="4451424"/>
          </a:xfrm>
        </p:spPr>
      </p:pic>
    </p:spTree>
    <p:extLst>
      <p:ext uri="{BB962C8B-B14F-4D97-AF65-F5344CB8AC3E}">
        <p14:creationId xmlns:p14="http://schemas.microsoft.com/office/powerpoint/2010/main" val="4007185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8302DC-4C93-4A76-8B67-4EFBF1989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</a:t>
            </a:r>
            <a:r>
              <a:rPr lang="en-US" sz="2300" b="1" i="1" dirty="0">
                <a:latin typeface="Cambria" panose="02040503050406030204" pitchFamily="18" charset="0"/>
                <a:ea typeface="Cambria" panose="02040503050406030204" pitchFamily="18" charset="0"/>
              </a:rPr>
              <a:t>VIZITAT MJEKËSORE -  2021</a:t>
            </a:r>
            <a:r>
              <a:rPr lang="en-US" sz="2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</a:t>
            </a:r>
            <a:r>
              <a:rPr lang="en-US" sz="21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1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1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(</a:t>
            </a:r>
            <a:r>
              <a:rPr lang="en-US" sz="21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Krahasuar,gjashtëmujori</a:t>
            </a:r>
            <a:r>
              <a:rPr lang="en-US" sz="21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1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parë</a:t>
            </a:r>
            <a:r>
              <a:rPr lang="en-US" sz="21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 ate </a:t>
            </a:r>
            <a:r>
              <a:rPr lang="en-US" sz="21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të</a:t>
            </a:r>
            <a:r>
              <a:rPr lang="en-US" sz="21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dytë</a:t>
            </a:r>
            <a:r>
              <a:rPr lang="en-US" sz="21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1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="" xmlns:a16="http://schemas.microsoft.com/office/drawing/2014/main" id="{2428C109-1FD5-4BE2-B923-DCFA8FB8E4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7731661"/>
              </p:ext>
            </p:extLst>
          </p:nvPr>
        </p:nvGraphicFramePr>
        <p:xfrm>
          <a:off x="838200" y="1367161"/>
          <a:ext cx="10515600" cy="512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8803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SHËRBIMET SHËNDETËSORE - 2021</a:t>
            </a:r>
            <a:b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600" b="1" i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                </a:t>
            </a:r>
            <a:r>
              <a:rPr lang="en-US" sz="1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Krahasuar</a:t>
            </a:r>
            <a:r>
              <a:rPr lang="en-US" sz="1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gjashtëmujori</a:t>
            </a:r>
            <a:r>
              <a:rPr lang="en-US" sz="1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1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parë</a:t>
            </a:r>
            <a:r>
              <a:rPr lang="en-US" sz="1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 ate </a:t>
            </a:r>
            <a:r>
              <a:rPr lang="en-US" sz="1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të</a:t>
            </a:r>
            <a:r>
              <a:rPr lang="en-US" sz="1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dytë</a:t>
            </a:r>
            <a:r>
              <a:rPr lang="en-US" sz="1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18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id="{1F1B430D-7A71-4419-A33F-8738F2065F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7207769"/>
              </p:ext>
            </p:extLst>
          </p:nvPr>
        </p:nvGraphicFramePr>
        <p:xfrm>
          <a:off x="2076496" y="1946998"/>
          <a:ext cx="11154033" cy="4802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4875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14439</TotalTime>
  <Words>1585</Words>
  <Application>Microsoft Office PowerPoint</Application>
  <PresentationFormat>Widescreen</PresentationFormat>
  <Paragraphs>682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4" baseType="lpstr">
      <vt:lpstr>Arial</vt:lpstr>
      <vt:lpstr>Arial Narrow</vt:lpstr>
      <vt:lpstr>Calibri</vt:lpstr>
      <vt:lpstr>Calibri Light</vt:lpstr>
      <vt:lpstr>Cambria</vt:lpstr>
      <vt:lpstr>Century</vt:lpstr>
      <vt:lpstr>Stencil</vt:lpstr>
      <vt:lpstr>Times New Roman</vt:lpstr>
      <vt:lpstr>Office Theme</vt:lpstr>
      <vt:lpstr> RAPORT  VJETOR I shËrbimeve   shËndetËsore -2021 </vt:lpstr>
      <vt:lpstr>PowerPoint Presentation</vt:lpstr>
      <vt:lpstr>PowerPoint Presentation</vt:lpstr>
      <vt:lpstr>RAPORT VJETOR I SHËRBIMEVE SHËNDETËSORE -2021</vt:lpstr>
      <vt:lpstr>                      VIZITAT DHE SHËRBIMET MJEKËSORE, VJETORI -2021</vt:lpstr>
      <vt:lpstr>                VIZITAT MJEKËSORE NDËR VITE KRAHASUAR ME VITIN  2021</vt:lpstr>
      <vt:lpstr>      VJETORI I VIZITAVE DHE SHËRBIMEVE MJEKËSORE NË QKMF,KRAHASUAR ME VITIN  2020</vt:lpstr>
      <vt:lpstr>                                         VIZITAT MJEKËSORE -  2021                                                                                                              (Krahasuar,gjashtëmujori i parë me ate të dytë)</vt:lpstr>
      <vt:lpstr>                                  SHËRBIMET SHËNDETËSORE - 2021                                                                                                           (Krahasuar, gjashtëmujori i parë me ate të dytë)</vt:lpstr>
      <vt:lpstr>                  VIZITAT MJEKËSORE NË QKMF – 2021                                                                                             ( 1 033 192)                                                                                  </vt:lpstr>
      <vt:lpstr>                                   VIZITAT MJEKËSORE NË AMF – 2021                                                                                                      ( 19 737)</vt:lpstr>
      <vt:lpstr> MESATARJA DITORE E VIZITAVE MJEKËSORE SIPAS QENDRAVE</vt:lpstr>
      <vt:lpstr>          MESATARJA DITORE E VIZITAVE MJEKËSORE NË AMF</vt:lpstr>
      <vt:lpstr>            VIZITAT MJEKËSORE NË NJËSITË E QKMF-së 2021</vt:lpstr>
      <vt:lpstr>          MESATARJA DITORE E VIZITAVE MJEKËSORE NË QKMF</vt:lpstr>
      <vt:lpstr>                       BASHKËPAGESAT NË PËRQINDJE-QKMF</vt:lpstr>
      <vt:lpstr>                 PËRQINDJA E BASHKËPAGESËS NË QKMF (njësitë)</vt:lpstr>
      <vt:lpstr>          REFERIMET JASHTË KUJDESIT PARËSOR SHËNDETËSOR                                                                                   ( vizitat konsultative)</vt:lpstr>
      <vt:lpstr>              REFERIMET JASHTË KUJDESIT PARËSOR SHËNDETËSOR                                                              (në shërbime laboratorike dhe Rtg)</vt:lpstr>
      <vt:lpstr>               REFERIMET E PACIENTËVE NË EMERGJENCË</vt:lpstr>
      <vt:lpstr>                      VIZITAT MJEKËSORE SIPAS GRUPMOSHAVE</vt:lpstr>
      <vt:lpstr>                        VIZITAT MJEKËSORE SIPAS VENDBANIMIT</vt:lpstr>
      <vt:lpstr>                                           RAPORT I SEKTORIT                                      TË MJEKËSISË FAMILJARE</vt:lpstr>
      <vt:lpstr> MESATARJA DITORE E VIZITAVE TË MJEKËSISË FAMILJARE SIPAS  QENDRAVE</vt:lpstr>
      <vt:lpstr>                           MESATARJA DITORE PËR MJEK FAMILJAR</vt:lpstr>
      <vt:lpstr>    VIZITAT MJEKËSORE NË NDËRRIMIN E NATËS DHE SHËRBIMIN SHTËPIAK                                                       nn ( 69 627)</vt:lpstr>
      <vt:lpstr>MESATARJA DITORE E PACIENTËVE NË ND.E NATËS DHE SHËRBIMIN SHTËPIAK</vt:lpstr>
      <vt:lpstr>         SHËRBIMET SHËNDETËSORE – INTERVENIMET(957009)</vt:lpstr>
      <vt:lpstr>           SHËRBIMET SHËNDETËSORE - INTERVENIMET</vt:lpstr>
      <vt:lpstr>             SHËRBIMET SHËNDETËSORE - INTERVENIMET</vt:lpstr>
      <vt:lpstr>                         SHËRBIMET SHËNDETËSORE- EKG                                                                             (Nr.13277)</vt:lpstr>
      <vt:lpstr>                   SHËRBIMET SHËNDETËSORE QMF 7</vt:lpstr>
      <vt:lpstr>PowerPoint Presentation</vt:lpstr>
      <vt:lpstr>        VIZITAt  MJKËSore nË  shËrbimin  konsultativ                                                                                                      specialistik</vt:lpstr>
      <vt:lpstr>   MESATARJA   DITORE E  VIZITAVE MJKËSORE  pËr mjek– nË                  shËrbimin  konsultativ  specialistik</vt:lpstr>
      <vt:lpstr>  VIZITAT MJEKËSore TË SHËRBIMIT GJINEKOLOGJIK SIPAS QENDRAVE</vt:lpstr>
      <vt:lpstr>     VIZITAT MJEKËSORE TË SHËRBIMIT PEDIATRIK   SIPAS QENDRAVE                                                          </vt:lpstr>
      <vt:lpstr>                       VIZITAT MJEKËSORE TË SHËRBIMIT DERMATOLOGJIK</vt:lpstr>
      <vt:lpstr>        RAPORT I SHËRBIMEVE STOMATOLOGJIKE</vt:lpstr>
      <vt:lpstr>                 VIZITAT DHE SHËRBIMET STOMATOLOGJIKE</vt:lpstr>
      <vt:lpstr>                              VIZITAT MJEKËSORE STOMATOLOGJIKE SIPAS QENDRAVE</vt:lpstr>
      <vt:lpstr>MESATARJA DITORE E SHËRBIMIT STOMATOLOGJIK SIPAS QENDRAVE</vt:lpstr>
      <vt:lpstr>      RAPORT I SHËRBIMIT SPECIALISTIK DHE TË PËRGJITHSHËM I                                                            POLIKLINIKËS  STOMATOLOGJIKE   2021         </vt:lpstr>
      <vt:lpstr>               SHËRBIMET STOMATOLOGJIKE  (nr.138771) </vt:lpstr>
      <vt:lpstr>PowerPoint Presentation</vt:lpstr>
      <vt:lpstr>                            SHËRBIMET STOMATOLOGJIKE</vt:lpstr>
      <vt:lpstr>PowerPoint Presentation</vt:lpstr>
      <vt:lpstr>PowerPoint Presentation</vt:lpstr>
      <vt:lpstr>PowerPoint Presentation</vt:lpstr>
      <vt:lpstr>        NUMRI I VIZITAVE LABORATORIKE  SIPAS QENDRAVE                                                                               (nr.161079)  </vt:lpstr>
      <vt:lpstr> mesatarja ditore e  pacientËve  NË LABORATORIUM SIPAS NJËSIVE                                                    </vt:lpstr>
      <vt:lpstr>     NUMRI I ANALIZAVE LABORATORIKE SIPA QENDRAVE                                                                             (NR. 911245)</vt:lpstr>
      <vt:lpstr>  VLERAT PATOLOGJIKE TË ANALIZAVE LABORATORIKE NË  %                                                                                  </vt:lpstr>
      <vt:lpstr>                                   LABORATOR  QKMF -REFERIM PËRSHKRIMET</vt:lpstr>
      <vt:lpstr>                  LABORATOR QKMF- VETËREFERIM </vt:lpstr>
      <vt:lpstr> numri I Analizave laboratorike sipas llojit (nr.911245)</vt:lpstr>
      <vt:lpstr>                              TESTET SEROLOGJIKE</vt:lpstr>
      <vt:lpstr>                     TESTI RAPID ME ANTIGJEN </vt:lpstr>
      <vt:lpstr>                         SHËRBIMET LABORATORIKE QKMF- QMF 5</vt:lpstr>
      <vt:lpstr>                RAPORT i shërbimit radiologjik </vt:lpstr>
      <vt:lpstr>NUMRI I PACIENTËVE PËR EKZAMINIM RADIOLOGJIK SIPAS NJËSIVE                                                                                                     (nr.23926)</vt:lpstr>
      <vt:lpstr>MESATARJA DITORE E PACIENTËVE PËR EKZAMINIME - RADIOLOGJIKE</vt:lpstr>
      <vt:lpstr>                            RTG QKMF-VETËREFERIMET</vt:lpstr>
      <vt:lpstr>                      SHËRBIMET RADIOLOGJIKE  ( NR.30532)</vt:lpstr>
      <vt:lpstr>PowerPoint Presentation</vt:lpstr>
      <vt:lpstr>                                  RAPORT I SHËRBIMIT                                     SHËNDETIT PUBLIK</vt:lpstr>
      <vt:lpstr>RAPORTI I IMUNIZIMIT ME VAKSINË TË OBLIGUAR SIPAS KALENDARIT-                                                                                    primovaksina  2021</vt:lpstr>
      <vt:lpstr>GJATË  VITIT 2021 JANË  ADMINISTRUAR  256 861 vaksina                                                                        covid-19</vt:lpstr>
      <vt:lpstr>                 VAKSINIMI GJATË  MUAJIT JANAR-SHKURT                                                                                              23 916                                                 </vt:lpstr>
      <vt:lpstr>   VAKSINAT  Covid -19 të ADMINISTRUARA SIPAS  GRUPMOSHëS</vt:lpstr>
      <vt:lpstr>VAKSINAT e GRIPIT SEZONAL të ADMINISTRUARA SIPAS  GRUPMOSHëS</vt:lpstr>
      <vt:lpstr>PARAQITJA E SËMUNDJEVE  KRONIKE, Malinje  dhe    INSULINVARTËSIT</vt:lpstr>
      <vt:lpstr>                       SËMUNDJET  NGJITËSE (NR. 36 959) </vt:lpstr>
      <vt:lpstr>                         MORBIDITETI SIPAS KNS-10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RAPORT  GJASHTËMUJOR  I shËrbimeve   shËndetËsore -2019 </dc:title>
  <dc:creator>Blerina Shaqiri</dc:creator>
  <cp:lastModifiedBy>Arieta Shaqiri</cp:lastModifiedBy>
  <cp:revision>1094</cp:revision>
  <cp:lastPrinted>2022-03-10T06:12:13Z</cp:lastPrinted>
  <dcterms:created xsi:type="dcterms:W3CDTF">2019-09-23T17:00:36Z</dcterms:created>
  <dcterms:modified xsi:type="dcterms:W3CDTF">2022-03-14T12:44:00Z</dcterms:modified>
</cp:coreProperties>
</file>